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1" r:id="rId5"/>
    <p:sldId id="460" r:id="rId6"/>
    <p:sldId id="440" r:id="rId7"/>
    <p:sldId id="446" r:id="rId8"/>
    <p:sldId id="461" r:id="rId9"/>
    <p:sldId id="443" r:id="rId10"/>
    <p:sldId id="452" r:id="rId11"/>
    <p:sldId id="444" r:id="rId12"/>
    <p:sldId id="462" r:id="rId13"/>
    <p:sldId id="454" r:id="rId14"/>
    <p:sldId id="463" r:id="rId15"/>
    <p:sldId id="464" r:id="rId16"/>
    <p:sldId id="455" r:id="rId17"/>
    <p:sldId id="449" r:id="rId18"/>
    <p:sldId id="451" r:id="rId19"/>
    <p:sldId id="456" r:id="rId20"/>
    <p:sldId id="44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66"/>
    <a:srgbClr val="E8F3F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98" autoAdjust="0"/>
  </p:normalViewPr>
  <p:slideViewPr>
    <p:cSldViewPr>
      <p:cViewPr>
        <p:scale>
          <a:sx n="50" d="100"/>
          <a:sy n="50" d="100"/>
        </p:scale>
        <p:origin x="15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nl-N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is a FREELY USABLE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tecnhnology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impact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Fontys University.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regularly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version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2.0 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november 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2020.</a:t>
            </a:r>
          </a:p>
          <a:p>
            <a:endParaRPr lang="nl-NL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– </a:t>
            </a:r>
            <a:r>
              <a:rPr lang="nl-NL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nl-NL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nl-NL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–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rather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predictable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structured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asking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First we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WHY a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impact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important, next we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we have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! In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invited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participate</a:t>
            </a:r>
            <a:r>
              <a:rPr lang="nl-NL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95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Quick Scan:</a:t>
            </a:r>
          </a:p>
          <a:p>
            <a:endParaRPr lang="nl-NL" b="1" dirty="0" smtClean="0"/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One</a:t>
            </a:r>
            <a:r>
              <a:rPr lang="nl-NL" b="0" baseline="0" dirty="0" smtClean="0"/>
              <a:t> question per </a:t>
            </a:r>
            <a:r>
              <a:rPr lang="nl-NL" b="0" baseline="0" dirty="0" err="1" smtClean="0"/>
              <a:t>category</a:t>
            </a:r>
            <a:r>
              <a:rPr lang="nl-NL" b="0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Questions</a:t>
            </a:r>
            <a:r>
              <a:rPr lang="nl-NL" b="0" baseline="0" dirty="0" smtClean="0"/>
              <a:t> are part of full scan (no separate </a:t>
            </a:r>
            <a:r>
              <a:rPr lang="nl-NL" b="0" baseline="0" dirty="0" err="1" smtClean="0"/>
              <a:t>trajectories</a:t>
            </a:r>
            <a:r>
              <a:rPr lang="nl-NL" b="0" baseline="0" dirty="0" smtClean="0"/>
              <a:t>);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Offline </a:t>
            </a:r>
            <a:r>
              <a:rPr lang="nl-NL" b="0" baseline="0" dirty="0" err="1" smtClean="0"/>
              <a:t>version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available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with</a:t>
            </a:r>
            <a:r>
              <a:rPr lang="nl-NL" b="0" baseline="0" dirty="0" smtClean="0"/>
              <a:t> help side (for in </a:t>
            </a:r>
            <a:r>
              <a:rPr lang="nl-NL" b="0" baseline="0" dirty="0" err="1" smtClean="0"/>
              <a:t>the</a:t>
            </a:r>
            <a:r>
              <a:rPr lang="nl-NL" b="0" baseline="0" dirty="0" smtClean="0"/>
              <a:t> classroom);</a:t>
            </a:r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Printable</a:t>
            </a:r>
            <a:r>
              <a:rPr lang="nl-NL" b="0" baseline="0" dirty="0" smtClean="0"/>
              <a:t> canvas.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99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err="1" smtClean="0"/>
              <a:t>Improvement</a:t>
            </a:r>
            <a:r>
              <a:rPr lang="nl-NL" b="1" dirty="0" smtClean="0"/>
              <a:t> Scan:</a:t>
            </a:r>
          </a:p>
          <a:p>
            <a:endParaRPr lang="nl-NL" b="1" dirty="0" smtClean="0"/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One</a:t>
            </a:r>
            <a:r>
              <a:rPr lang="nl-NL" b="0" baseline="0" dirty="0" smtClean="0"/>
              <a:t> question per </a:t>
            </a:r>
            <a:r>
              <a:rPr lang="nl-NL" b="0" baseline="0" dirty="0" err="1" smtClean="0"/>
              <a:t>category</a:t>
            </a:r>
            <a:r>
              <a:rPr lang="nl-NL" b="0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Questions</a:t>
            </a:r>
            <a:r>
              <a:rPr lang="nl-NL" b="0" baseline="0" dirty="0" smtClean="0"/>
              <a:t> are part of full scan (no separate </a:t>
            </a:r>
            <a:r>
              <a:rPr lang="nl-NL" b="0" baseline="0" dirty="0" err="1" smtClean="0"/>
              <a:t>trajectories</a:t>
            </a:r>
            <a:r>
              <a:rPr lang="nl-NL" b="0" baseline="0" dirty="0" smtClean="0"/>
              <a:t>);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Offline </a:t>
            </a:r>
            <a:r>
              <a:rPr lang="nl-NL" b="0" baseline="0" dirty="0" err="1" smtClean="0"/>
              <a:t>version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available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with</a:t>
            </a:r>
            <a:r>
              <a:rPr lang="nl-NL" b="0" baseline="0" dirty="0" smtClean="0"/>
              <a:t> help side (for in </a:t>
            </a:r>
            <a:r>
              <a:rPr lang="nl-NL" b="0" baseline="0" dirty="0" err="1" smtClean="0"/>
              <a:t>the</a:t>
            </a:r>
            <a:r>
              <a:rPr lang="nl-NL" b="0" baseline="0" dirty="0" smtClean="0"/>
              <a:t> classroom);</a:t>
            </a:r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Printable</a:t>
            </a:r>
            <a:r>
              <a:rPr lang="nl-NL" b="0" baseline="0" dirty="0" smtClean="0"/>
              <a:t> canvas.</a:t>
            </a:r>
          </a:p>
          <a:p>
            <a:pPr marL="171450" indent="-171450">
              <a:buFontTx/>
              <a:buChar char="-"/>
            </a:pPr>
            <a:endParaRPr lang="nl-NL" b="0" baseline="0" dirty="0" smtClean="0"/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For </a:t>
            </a:r>
            <a:r>
              <a:rPr lang="nl-NL" b="0" baseline="0" dirty="0" err="1" smtClean="0"/>
              <a:t>gaining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insight</a:t>
            </a:r>
            <a:r>
              <a:rPr lang="nl-NL" b="0" baseline="0" dirty="0" smtClean="0"/>
              <a:t> in </a:t>
            </a:r>
            <a:r>
              <a:rPr lang="nl-NL" b="0" baseline="0" dirty="0" err="1" smtClean="0"/>
              <a:t>what</a:t>
            </a:r>
            <a:r>
              <a:rPr lang="nl-NL" b="0" baseline="0" dirty="0" smtClean="0"/>
              <a:t> are </a:t>
            </a:r>
            <a:r>
              <a:rPr lang="nl-NL" b="0" baseline="0" dirty="0" err="1" smtClean="0"/>
              <a:t>the</a:t>
            </a:r>
            <a:r>
              <a:rPr lang="nl-NL" b="0" baseline="0" dirty="0" smtClean="0"/>
              <a:t> most important </a:t>
            </a:r>
            <a:r>
              <a:rPr lang="nl-NL" b="0" baseline="0" dirty="0" err="1" smtClean="0"/>
              <a:t>things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improve</a:t>
            </a:r>
            <a:r>
              <a:rPr lang="nl-NL" b="0" baseline="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708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Crash</a:t>
            </a:r>
            <a:r>
              <a:rPr lang="nl-NL" b="1" baseline="0" dirty="0" smtClean="0"/>
              <a:t> courses:</a:t>
            </a:r>
          </a:p>
          <a:p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Ten free, online crash courses of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hour</a:t>
            </a:r>
            <a:r>
              <a:rPr lang="nl-NL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Different short </a:t>
            </a:r>
            <a:r>
              <a:rPr lang="nl-NL" baseline="0" dirty="0" err="1" smtClean="0"/>
              <a:t>sections</a:t>
            </a:r>
            <a:r>
              <a:rPr lang="nl-NL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No beginner or </a:t>
            </a:r>
            <a:r>
              <a:rPr lang="nl-NL" baseline="0" dirty="0" err="1" smtClean="0"/>
              <a:t>advanced</a:t>
            </a:r>
            <a:r>
              <a:rPr lang="nl-NL" baseline="0" dirty="0" smtClean="0"/>
              <a:t>, but </a:t>
            </a:r>
            <a:r>
              <a:rPr lang="nl-NL" baseline="0" dirty="0" err="1" smtClean="0"/>
              <a:t>fun</a:t>
            </a:r>
            <a:r>
              <a:rPr lang="nl-NL" baseline="0" dirty="0" smtClean="0"/>
              <a:t> &amp; </a:t>
            </a:r>
            <a:r>
              <a:rPr lang="nl-NL" baseline="0" dirty="0" err="1" smtClean="0"/>
              <a:t>inspiring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Track </a:t>
            </a:r>
            <a:r>
              <a:rPr lang="nl-NL" baseline="0" dirty="0" err="1" smtClean="0"/>
              <a:t>progress</a:t>
            </a:r>
            <a:r>
              <a:rPr lang="nl-NL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Certificates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 shirt (</a:t>
            </a:r>
            <a:r>
              <a:rPr lang="nl-NL" baseline="0" dirty="0" err="1" smtClean="0"/>
              <a:t>maybe</a:t>
            </a:r>
            <a:r>
              <a:rPr lang="nl-NL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Lots of </a:t>
            </a:r>
            <a:r>
              <a:rPr lang="nl-NL" baseline="0" dirty="0" err="1" smtClean="0"/>
              <a:t>additional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material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54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baseline="0" dirty="0" smtClean="0"/>
              <a:t>BEST PRACTICES</a:t>
            </a:r>
          </a:p>
          <a:p>
            <a:endParaRPr lang="nl-NL" baseline="0" dirty="0" smtClean="0"/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TICT a lot. We </a:t>
            </a:r>
            <a:r>
              <a:rPr lang="nl-NL" baseline="0" dirty="0" err="1" smtClean="0"/>
              <a:t>collected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best </a:t>
            </a:r>
            <a:r>
              <a:rPr lang="nl-NL" baseline="0" dirty="0" err="1" smtClean="0"/>
              <a:t>practices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wrote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down. Using different </a:t>
            </a:r>
            <a:r>
              <a:rPr lang="nl-NL" baseline="0" dirty="0" err="1" smtClean="0"/>
              <a:t>perspectives</a:t>
            </a:r>
            <a:r>
              <a:rPr lang="nl-NL" baseline="0" dirty="0" smtClean="0"/>
              <a:t> (designer, teacher, </a:t>
            </a:r>
            <a:r>
              <a:rPr lang="nl-NL" baseline="0" dirty="0" err="1" smtClean="0"/>
              <a:t>critic</a:t>
            </a:r>
            <a:r>
              <a:rPr lang="nl-NL" baseline="0" dirty="0" smtClean="0"/>
              <a:t>) we </a:t>
            </a:r>
            <a:r>
              <a:rPr lang="nl-NL" baseline="0" dirty="0" err="1" smtClean="0"/>
              <a:t>provide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tips &amp; tricks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tool. But </a:t>
            </a:r>
            <a:r>
              <a:rPr lang="nl-NL" baseline="0" dirty="0" err="1" smtClean="0"/>
              <a:t>eventually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up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.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745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EXAMPLE CASES</a:t>
            </a:r>
            <a:endParaRPr lang="nl-NL" b="1" baseline="0" dirty="0" smtClean="0"/>
          </a:p>
          <a:p>
            <a:endParaRPr lang="nl-NL" b="1" baseline="0" dirty="0" smtClean="0"/>
          </a:p>
          <a:p>
            <a:r>
              <a:rPr lang="nl-NL" dirty="0" err="1" smtClean="0"/>
              <a:t>Everywhere</a:t>
            </a:r>
            <a:r>
              <a:rPr lang="nl-NL" dirty="0" smtClean="0"/>
              <a:t> </a:t>
            </a:r>
            <a:r>
              <a:rPr lang="nl-NL" dirty="0" smtClean="0"/>
              <a:t>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tool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are GRIEFBOT – </a:t>
            </a:r>
            <a:r>
              <a:rPr lang="nl-NL" baseline="0" dirty="0" err="1" smtClean="0"/>
              <a:t>examples</a:t>
            </a:r>
            <a:r>
              <a:rPr lang="nl-NL" baseline="0" dirty="0" smtClean="0"/>
              <a:t>. We </a:t>
            </a:r>
            <a:r>
              <a:rPr lang="nl-NL" baseline="0" dirty="0" err="1" smtClean="0"/>
              <a:t>described</a:t>
            </a:r>
            <a:r>
              <a:rPr lang="nl-NL" baseline="0" dirty="0" smtClean="0"/>
              <a:t> a GRIEFBOT –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answered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questions</a:t>
            </a:r>
            <a:r>
              <a:rPr lang="nl-NL" baseline="0" dirty="0" smtClean="0"/>
              <a:t>. A Griefbot is of course a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highly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debatable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makes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perfect as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for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tool.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137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COMMUNITY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 are </a:t>
            </a:r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research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group</a:t>
            </a:r>
            <a:r>
              <a:rPr lang="nl-NL" baseline="0" dirty="0" smtClean="0"/>
              <a:t> of </a:t>
            </a:r>
            <a:r>
              <a:rPr lang="nl-NL" baseline="0" dirty="0" smtClean="0"/>
              <a:t>10+ </a:t>
            </a:r>
            <a:r>
              <a:rPr lang="nl-NL" baseline="0" dirty="0" err="1" smtClean="0"/>
              <a:t>researchers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are </a:t>
            </a:r>
            <a:r>
              <a:rPr lang="nl-NL" baseline="0" dirty="0" smtClean="0"/>
              <a:t>professor,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are teacher,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are student,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are IT-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Together</a:t>
            </a:r>
            <a:r>
              <a:rPr lang="nl-NL" baseline="0" dirty="0" smtClean="0"/>
              <a:t> we do research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building </a:t>
            </a:r>
            <a:r>
              <a:rPr lang="nl-NL" baseline="0" dirty="0" smtClean="0"/>
              <a:t>a </a:t>
            </a:r>
            <a:r>
              <a:rPr lang="nl-NL" baseline="0" dirty="0" err="1" smtClean="0"/>
              <a:t>toolkit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testing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version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(large) </a:t>
            </a:r>
            <a:r>
              <a:rPr lang="nl-NL" baseline="0" dirty="0" err="1" smtClean="0"/>
              <a:t>groups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. The </a:t>
            </a:r>
            <a:r>
              <a:rPr lang="nl-NL" baseline="0" dirty="0" smtClean="0"/>
              <a:t>tool </a:t>
            </a:r>
            <a:r>
              <a:rPr lang="nl-NL" baseline="0" dirty="0" err="1" smtClean="0"/>
              <a:t>consists</a:t>
            </a:r>
            <a:r>
              <a:rPr lang="nl-NL" baseline="0" dirty="0" smtClean="0"/>
              <a:t> of 10 </a:t>
            </a:r>
            <a:r>
              <a:rPr lang="nl-NL" baseline="0" dirty="0" err="1" smtClean="0"/>
              <a:t>categories</a:t>
            </a:r>
            <a:r>
              <a:rPr lang="nl-NL" baseline="0" dirty="0" smtClean="0"/>
              <a:t>. Every </a:t>
            </a:r>
            <a:r>
              <a:rPr lang="nl-NL" baseline="0" dirty="0" err="1" smtClean="0"/>
              <a:t>category</a:t>
            </a:r>
            <a:r>
              <a:rPr lang="nl-NL" baseline="0" dirty="0" smtClean="0"/>
              <a:t> has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ambassador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works</a:t>
            </a:r>
            <a:r>
              <a:rPr lang="nl-NL" baseline="0" dirty="0" smtClean="0"/>
              <a:t> on making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question </a:t>
            </a:r>
            <a:r>
              <a:rPr lang="nl-NL" baseline="0" dirty="0" err="1" smtClean="0"/>
              <a:t>betters</a:t>
            </a:r>
            <a:r>
              <a:rPr lang="nl-NL" baseline="0" dirty="0" smtClean="0"/>
              <a:t>. As a </a:t>
            </a:r>
            <a:r>
              <a:rPr lang="nl-NL" baseline="0" dirty="0" err="1" smtClean="0"/>
              <a:t>group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try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create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better</a:t>
            </a:r>
            <a:r>
              <a:rPr lang="nl-NL" baseline="0" dirty="0" smtClean="0"/>
              <a:t> product.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Finally</a:t>
            </a:r>
            <a:r>
              <a:rPr lang="nl-NL" baseline="0" dirty="0" smtClean="0"/>
              <a:t> we are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testing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tool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three</a:t>
            </a:r>
            <a:r>
              <a:rPr lang="nl-NL" baseline="0" dirty="0" smtClean="0"/>
              <a:t> companies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get extra input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let’s</a:t>
            </a:r>
            <a:r>
              <a:rPr lang="nl-NL" baseline="0" dirty="0" smtClean="0"/>
              <a:t> look at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tool…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107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COMMUNITY – JOIN US!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54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08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This</a:t>
            </a:r>
            <a:r>
              <a:rPr lang="nl-NL" dirty="0" smtClean="0"/>
              <a:t> tool is </a:t>
            </a:r>
            <a:r>
              <a:rPr lang="nl-NL" dirty="0" err="1" smtClean="0"/>
              <a:t>designed</a:t>
            </a:r>
            <a:r>
              <a:rPr lang="nl-NL" dirty="0" smtClean="0"/>
              <a:t> as a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fun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specific</a:t>
            </a:r>
            <a:r>
              <a:rPr lang="nl-NL" baseline="0" dirty="0" smtClean="0"/>
              <a:t> way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impact of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But </a:t>
            </a:r>
            <a:r>
              <a:rPr lang="nl-NL" b="1" baseline="0" dirty="0" err="1" smtClean="0"/>
              <a:t>why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important?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70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WHY?</a:t>
            </a:r>
          </a:p>
          <a:p>
            <a:r>
              <a:rPr lang="nl-NL" dirty="0" err="1" smtClean="0"/>
              <a:t>Let’s</a:t>
            </a:r>
            <a:r>
              <a:rPr lang="nl-NL" dirty="0" smtClean="0"/>
              <a:t> start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guy</a:t>
            </a:r>
            <a:r>
              <a:rPr lang="nl-NL" baseline="0" dirty="0" smtClean="0"/>
              <a:t>! 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His </a:t>
            </a:r>
            <a:r>
              <a:rPr lang="nl-NL" baseline="0" dirty="0" smtClean="0"/>
              <a:t>name is Stewart Brand, a </a:t>
            </a:r>
            <a:r>
              <a:rPr lang="nl-NL" baseline="0" dirty="0" err="1" smtClean="0"/>
              <a:t>true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Silicon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Valley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inspiration</a:t>
            </a:r>
            <a:r>
              <a:rPr lang="nl-NL" baseline="0" dirty="0" smtClean="0"/>
              <a:t>. He </a:t>
            </a:r>
            <a:r>
              <a:rPr lang="nl-NL" baseline="0" dirty="0" err="1" smtClean="0"/>
              <a:t>once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want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change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change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instruments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. Do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change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way change society.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means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programming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designing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inventing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creating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in a way is </a:t>
            </a:r>
            <a:r>
              <a:rPr lang="nl-NL" baseline="0" dirty="0" err="1" smtClean="0"/>
              <a:t>programming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designing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inventing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creating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. It is </a:t>
            </a:r>
            <a:r>
              <a:rPr lang="nl-NL" baseline="0" dirty="0" err="1" smtClean="0"/>
              <a:t>something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learn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. The TICT is </a:t>
            </a:r>
            <a:r>
              <a:rPr lang="nl-NL" baseline="0" dirty="0" err="1" smtClean="0"/>
              <a:t>going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help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The next slide shows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most important </a:t>
            </a:r>
            <a:r>
              <a:rPr lang="nl-NL" baseline="0" dirty="0" err="1" smtClean="0"/>
              <a:t>instruments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past 30 </a:t>
            </a:r>
            <a:r>
              <a:rPr lang="nl-NL" baseline="0" dirty="0" err="1" smtClean="0"/>
              <a:t>years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changed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. It is a kind of a </a:t>
            </a:r>
            <a:r>
              <a:rPr lang="nl-NL" baseline="0" dirty="0" err="1" smtClean="0"/>
              <a:t>magnification</a:t>
            </a:r>
            <a:r>
              <a:rPr lang="nl-NL" baseline="0" dirty="0" smtClean="0"/>
              <a:t>, but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makes</a:t>
            </a:r>
            <a:r>
              <a:rPr lang="nl-NL" baseline="0" dirty="0" smtClean="0"/>
              <a:t> a point.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68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At </a:t>
            </a:r>
            <a:r>
              <a:rPr lang="nl-NL" dirty="0" smtClean="0"/>
              <a:t>Fontys University</a:t>
            </a:r>
            <a:r>
              <a:rPr lang="nl-NL" baseline="0" dirty="0" smtClean="0"/>
              <a:t> we are </a:t>
            </a:r>
            <a:r>
              <a:rPr lang="nl-NL" baseline="0" dirty="0" err="1" smtClean="0"/>
              <a:t>challenging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more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more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solve</a:t>
            </a:r>
            <a:r>
              <a:rPr lang="nl-NL" baseline="0" dirty="0" smtClean="0"/>
              <a:t> real </a:t>
            </a:r>
            <a:r>
              <a:rPr lang="nl-NL" baseline="0" dirty="0" err="1" smtClean="0"/>
              <a:t>problems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. We have ICT –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, but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Healthcare, Marketing Management, Engineering, Real </a:t>
            </a:r>
            <a:r>
              <a:rPr lang="nl-NL" baseline="0" dirty="0" err="1" smtClean="0"/>
              <a:t>Estate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Logistics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on.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a lot of minors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masters in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challenge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solve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problem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Fontys</a:t>
            </a:r>
            <a:r>
              <a:rPr lang="nl-NL" baseline="0" dirty="0" smtClean="0"/>
              <a:t> University wants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impact on society,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often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way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means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help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learn</a:t>
            </a:r>
            <a:r>
              <a:rPr lang="nl-NL" baseline="0" dirty="0" smtClean="0"/>
              <a:t> &amp; help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why</a:t>
            </a:r>
            <a:r>
              <a:rPr lang="nl-NL" baseline="0" dirty="0" smtClean="0"/>
              <a:t> we </a:t>
            </a:r>
            <a:r>
              <a:rPr lang="nl-NL" baseline="0" dirty="0" smtClean="0"/>
              <a:t>have </a:t>
            </a:r>
            <a:r>
              <a:rPr lang="nl-NL" baseline="0" dirty="0" err="1" smtClean="0"/>
              <a:t>created</a:t>
            </a:r>
            <a:r>
              <a:rPr lang="nl-NL" baseline="0" dirty="0" smtClean="0"/>
              <a:t> a </a:t>
            </a:r>
            <a:r>
              <a:rPr lang="nl-NL" b="1" baseline="0" dirty="0" smtClean="0"/>
              <a:t>FREE ONLINE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impact tool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Also</a:t>
            </a:r>
            <a:r>
              <a:rPr lang="nl-NL" baseline="0" dirty="0" smtClean="0"/>
              <a:t> we have non-</a:t>
            </a:r>
            <a:r>
              <a:rPr lang="nl-NL" baseline="0" dirty="0" err="1" smtClean="0"/>
              <a:t>technical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understand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impact of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grow</a:t>
            </a:r>
            <a:r>
              <a:rPr lang="nl-NL" baseline="0" dirty="0" smtClean="0"/>
              <a:t>. As professionals (for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journalist </a:t>
            </a:r>
            <a:r>
              <a:rPr lang="nl-NL" baseline="0" dirty="0" err="1" smtClean="0"/>
              <a:t>asking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questions</a:t>
            </a:r>
            <a:r>
              <a:rPr lang="nl-NL" baseline="0" dirty="0" smtClean="0"/>
              <a:t> or managers making </a:t>
            </a:r>
            <a:r>
              <a:rPr lang="nl-NL" baseline="0" dirty="0" err="1" smtClean="0"/>
              <a:t>decisions</a:t>
            </a:r>
            <a:r>
              <a:rPr lang="nl-NL" baseline="0" dirty="0" smtClean="0"/>
              <a:t>) but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as human </a:t>
            </a:r>
            <a:r>
              <a:rPr lang="nl-NL" baseline="0" dirty="0" err="1" smtClean="0"/>
              <a:t>beings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6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WHY – SUMMARY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28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WHAT?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The Technology</a:t>
            </a:r>
            <a:r>
              <a:rPr lang="nl-NL" baseline="0" dirty="0" smtClean="0"/>
              <a:t> Impact </a:t>
            </a:r>
            <a:r>
              <a:rPr lang="nl-NL" baseline="0" dirty="0" err="1" smtClean="0"/>
              <a:t>Cycle</a:t>
            </a:r>
            <a:r>
              <a:rPr lang="nl-NL" baseline="0" dirty="0" smtClean="0"/>
              <a:t> Tool offers:</a:t>
            </a:r>
          </a:p>
          <a:p>
            <a:endParaRPr lang="nl-NL" baseline="0" dirty="0" smtClean="0"/>
          </a:p>
          <a:p>
            <a:pPr marL="228600" indent="-228600">
              <a:buAutoNum type="arabicPeriod"/>
            </a:pPr>
            <a:r>
              <a:rPr lang="nl-NL" baseline="0" dirty="0" smtClean="0"/>
              <a:t>A </a:t>
            </a:r>
            <a:r>
              <a:rPr lang="nl-NL" baseline="0" dirty="0" err="1" smtClean="0"/>
              <a:t>quick</a:t>
            </a:r>
            <a:r>
              <a:rPr lang="nl-NL" baseline="0" dirty="0" smtClean="0"/>
              <a:t> scan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most important </a:t>
            </a:r>
            <a:r>
              <a:rPr lang="nl-NL" baseline="0" dirty="0" err="1" smtClean="0"/>
              <a:t>questions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10 </a:t>
            </a:r>
            <a:r>
              <a:rPr lang="nl-NL" baseline="0" dirty="0" err="1" smtClean="0"/>
              <a:t>categories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print a canvas;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A full scan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approx</a:t>
            </a:r>
            <a:r>
              <a:rPr lang="nl-NL" baseline="0" dirty="0" smtClean="0"/>
              <a:t>.) 50 </a:t>
            </a:r>
            <a:r>
              <a:rPr lang="nl-NL" baseline="0" dirty="0" err="1" smtClean="0"/>
              <a:t>questions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help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impact –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print a impact document;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An </a:t>
            </a:r>
            <a:r>
              <a:rPr lang="nl-NL" baseline="0" dirty="0" err="1" smtClean="0"/>
              <a:t>improvement</a:t>
            </a:r>
            <a:r>
              <a:rPr lang="nl-NL" baseline="0" dirty="0" smtClean="0"/>
              <a:t> scan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find</a:t>
            </a:r>
            <a:r>
              <a:rPr lang="nl-NL" baseline="0" dirty="0" smtClean="0"/>
              <a:t> out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improve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print a canvas;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Ten </a:t>
            </a:r>
            <a:r>
              <a:rPr lang="nl-NL" baseline="0" dirty="0" err="1" smtClean="0"/>
              <a:t>inspiring</a:t>
            </a:r>
            <a:r>
              <a:rPr lang="nl-NL" baseline="0" dirty="0" smtClean="0"/>
              <a:t> crash courses of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hour</a:t>
            </a:r>
            <a:r>
              <a:rPr lang="nl-NL" baseline="0" dirty="0" smtClean="0"/>
              <a:t>;</a:t>
            </a:r>
          </a:p>
          <a:p>
            <a:pPr marL="228600" indent="-228600">
              <a:buAutoNum type="arabicPeriod"/>
            </a:pPr>
            <a:r>
              <a:rPr lang="nl-NL" dirty="0" smtClean="0"/>
              <a:t>Off</a:t>
            </a:r>
            <a:r>
              <a:rPr lang="nl-NL" baseline="0" dirty="0" smtClean="0"/>
              <a:t>line </a:t>
            </a:r>
            <a:r>
              <a:rPr lang="nl-NL" baseline="0" dirty="0" err="1" smtClean="0"/>
              <a:t>versions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quick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improvement</a:t>
            </a:r>
            <a:r>
              <a:rPr lang="nl-NL" baseline="0" dirty="0" smtClean="0"/>
              <a:t> scan (for download)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30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HOW</a:t>
            </a:r>
            <a:r>
              <a:rPr lang="nl-NL" b="1" baseline="0" dirty="0" smtClean="0"/>
              <a:t> does </a:t>
            </a:r>
            <a:r>
              <a:rPr lang="nl-NL" b="1" baseline="0" dirty="0" err="1" smtClean="0"/>
              <a:t>it</a:t>
            </a:r>
            <a:r>
              <a:rPr lang="nl-NL" b="1" baseline="0" dirty="0" smtClean="0"/>
              <a:t> </a:t>
            </a:r>
            <a:r>
              <a:rPr lang="nl-NL" b="1" baseline="0" dirty="0" err="1" smtClean="0"/>
              <a:t>work</a:t>
            </a:r>
            <a:r>
              <a:rPr lang="nl-NL" b="1" baseline="0" dirty="0" smtClean="0"/>
              <a:t>? </a:t>
            </a:r>
            <a:r>
              <a:rPr lang="nl-NL" b="1" baseline="0" dirty="0" err="1" smtClean="0"/>
              <a:t>What</a:t>
            </a:r>
            <a:r>
              <a:rPr lang="nl-NL" b="1" baseline="0" dirty="0" smtClean="0"/>
              <a:t> are design </a:t>
            </a:r>
            <a:r>
              <a:rPr lang="nl-NL" b="1" baseline="0" dirty="0" err="1" smtClean="0"/>
              <a:t>principles</a:t>
            </a:r>
            <a:r>
              <a:rPr lang="nl-NL" b="1" baseline="0" dirty="0" smtClean="0"/>
              <a:t>?</a:t>
            </a:r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48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THE FULL SCAN:</a:t>
            </a:r>
          </a:p>
          <a:p>
            <a:endParaRPr lang="nl-NL" b="1" dirty="0" smtClean="0"/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Questions</a:t>
            </a:r>
            <a:r>
              <a:rPr lang="nl-NL" b="0" baseline="0" dirty="0" smtClean="0"/>
              <a:t> in ten </a:t>
            </a:r>
            <a:r>
              <a:rPr lang="nl-NL" b="0" baseline="0" dirty="0" err="1" smtClean="0"/>
              <a:t>categories</a:t>
            </a:r>
            <a:r>
              <a:rPr lang="nl-NL" b="0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Non </a:t>
            </a:r>
            <a:r>
              <a:rPr lang="nl-NL" b="0" baseline="0" dirty="0" err="1" smtClean="0"/>
              <a:t>normative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questions</a:t>
            </a:r>
            <a:r>
              <a:rPr lang="nl-NL" b="0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="0" baseline="0" dirty="0" smtClean="0"/>
              <a:t>It is up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you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which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questions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you</a:t>
            </a:r>
            <a:r>
              <a:rPr lang="nl-NL" b="0" baseline="0" dirty="0" smtClean="0"/>
              <a:t> want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answer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which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you</a:t>
            </a:r>
            <a:r>
              <a:rPr lang="nl-NL" b="0" baseline="0" dirty="0" smtClean="0"/>
              <a:t> want </a:t>
            </a:r>
            <a:r>
              <a:rPr lang="nl-NL" b="0" baseline="0" dirty="0" err="1" smtClean="0"/>
              <a:t>to</a:t>
            </a:r>
            <a:r>
              <a:rPr lang="nl-NL" b="0" baseline="0" dirty="0" smtClean="0"/>
              <a:t> skip;</a:t>
            </a:r>
          </a:p>
          <a:p>
            <a:pPr marL="171450" indent="-171450">
              <a:buFontTx/>
              <a:buChar char="-"/>
            </a:pPr>
            <a:r>
              <a:rPr lang="nl-NL" b="0" dirty="0" smtClean="0"/>
              <a:t>The tool tracks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the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progress</a:t>
            </a:r>
            <a:r>
              <a:rPr lang="nl-NL" b="0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You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can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rate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the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importance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quality</a:t>
            </a:r>
            <a:r>
              <a:rPr lang="nl-NL" b="0" baseline="0" dirty="0" smtClean="0"/>
              <a:t> of </a:t>
            </a:r>
            <a:r>
              <a:rPr lang="nl-NL" b="0" baseline="0" dirty="0" err="1" smtClean="0"/>
              <a:t>the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answers</a:t>
            </a:r>
            <a:r>
              <a:rPr lang="nl-NL" b="0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nl-NL" b="0" baseline="0" dirty="0" err="1" smtClean="0"/>
              <a:t>You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can</a:t>
            </a:r>
            <a:r>
              <a:rPr lang="nl-NL" b="0" baseline="0" dirty="0" smtClean="0"/>
              <a:t> print </a:t>
            </a:r>
            <a:r>
              <a:rPr lang="nl-NL" b="0" baseline="0" dirty="0" err="1" smtClean="0"/>
              <a:t>an</a:t>
            </a:r>
            <a:r>
              <a:rPr lang="nl-NL" b="0" baseline="0" dirty="0" smtClean="0"/>
              <a:t> impact document;</a:t>
            </a:r>
          </a:p>
          <a:p>
            <a:pPr marL="171450" indent="-171450">
              <a:buFontTx/>
              <a:buChar char="-"/>
            </a:pPr>
            <a:r>
              <a:rPr lang="nl-NL" b="0" dirty="0" smtClean="0"/>
              <a:t>The </a:t>
            </a:r>
            <a:r>
              <a:rPr lang="nl-NL" b="0" dirty="0" err="1" smtClean="0"/>
              <a:t>categories</a:t>
            </a:r>
            <a:r>
              <a:rPr lang="nl-NL" b="0" dirty="0" smtClean="0"/>
              <a:t> offer </a:t>
            </a:r>
            <a:r>
              <a:rPr lang="nl-NL" b="0" dirty="0" err="1" smtClean="0"/>
              <a:t>all</a:t>
            </a:r>
            <a:r>
              <a:rPr lang="nl-NL" b="0" dirty="0" smtClean="0"/>
              <a:t> kind of links </a:t>
            </a:r>
            <a:r>
              <a:rPr lang="nl-NL" b="0" dirty="0" err="1" smtClean="0"/>
              <a:t>to</a:t>
            </a:r>
            <a:r>
              <a:rPr lang="nl-NL" b="0" dirty="0" smtClean="0"/>
              <a:t> </a:t>
            </a:r>
            <a:r>
              <a:rPr lang="nl-NL" b="0" dirty="0" err="1" smtClean="0"/>
              <a:t>further</a:t>
            </a:r>
            <a:r>
              <a:rPr lang="nl-NL" b="0" dirty="0" smtClean="0"/>
              <a:t> reading, </a:t>
            </a:r>
            <a:r>
              <a:rPr lang="nl-NL" b="0" dirty="0" err="1" smtClean="0"/>
              <a:t>videos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and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other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frameworks</a:t>
            </a:r>
            <a:r>
              <a:rPr lang="nl-NL" b="0" baseline="0" dirty="0" smtClean="0"/>
              <a:t>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5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from </a:t>
            </a:r>
            <a:r>
              <a:rPr lang="nl-NL" dirty="0" err="1" smtClean="0"/>
              <a:t>the</a:t>
            </a:r>
            <a:r>
              <a:rPr lang="nl-NL" dirty="0" smtClean="0"/>
              <a:t> full scan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33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130426"/>
            <a:ext cx="1027314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731" y="378904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172819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68738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653" y="6361546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62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2" y="273050"/>
            <a:ext cx="43395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57865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112" y="1435101"/>
            <a:ext cx="43395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61" y="47552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1361" y="59516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361" y="538274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6289" y="263822"/>
            <a:ext cx="2067024" cy="5851525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111" y="23999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130426"/>
            <a:ext cx="1027314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731" y="378904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172819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68738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653" y="6361546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0369152" cy="92211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00201"/>
            <a:ext cx="103691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3465"/>
            <a:ext cx="145395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49536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64" y="6353465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00201"/>
            <a:ext cx="103691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3465"/>
            <a:ext cx="145395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49536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64" y="6353465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2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1" y="4406901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164" y="2614469"/>
            <a:ext cx="10363200" cy="1500187"/>
          </a:xfrm>
        </p:spPr>
        <p:txBody>
          <a:bodyPr anchor="b"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111" y="1600201"/>
            <a:ext cx="50468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9936" y="1600200"/>
            <a:ext cx="50885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111" y="1535113"/>
            <a:ext cx="5046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111" y="2174875"/>
            <a:ext cx="5046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4807" y="1535113"/>
            <a:ext cx="51636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4806" y="2160732"/>
            <a:ext cx="51085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370" y="1415337"/>
            <a:ext cx="10327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111" y="1600201"/>
            <a:ext cx="103273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1111" y="6347691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1362" y="6353465"/>
            <a:ext cx="6754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465" y="6347690"/>
            <a:ext cx="1390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10973048" y="0"/>
            <a:ext cx="1315638" cy="6858594"/>
            <a:chOff x="10972875" y="0"/>
            <a:chExt cx="1308722" cy="6858594"/>
          </a:xfrm>
        </p:grpSpPr>
        <p:grpSp>
          <p:nvGrpSpPr>
            <p:cNvPr id="14" name="Groep 13"/>
            <p:cNvGrpSpPr/>
            <p:nvPr userDrawn="1"/>
          </p:nvGrpSpPr>
          <p:grpSpPr>
            <a:xfrm>
              <a:off x="10972875" y="0"/>
              <a:ext cx="1308722" cy="6858594"/>
              <a:chOff x="8155168" y="-594"/>
              <a:chExt cx="981541" cy="6858594"/>
            </a:xfrm>
          </p:grpSpPr>
          <p:pic>
            <p:nvPicPr>
              <p:cNvPr id="11" name="Afbeelding 10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8155168" y="-594"/>
                <a:ext cx="981541" cy="6858594"/>
              </a:xfrm>
              <a:prstGeom prst="rect">
                <a:avLst/>
              </a:prstGeom>
            </p:spPr>
          </p:pic>
          <p:sp>
            <p:nvSpPr>
              <p:cNvPr id="12" name="Tekstvak 11"/>
              <p:cNvSpPr txBox="1"/>
              <p:nvPr userDrawn="1"/>
            </p:nvSpPr>
            <p:spPr>
              <a:xfrm>
                <a:off x="8417534" y="255960"/>
                <a:ext cx="459238" cy="2092304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FF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WWW.</a:t>
                </a:r>
                <a:r>
                  <a:rPr lang="nl-NL" sz="28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TICT.IO</a:t>
                </a:r>
                <a:endParaRPr lang="nl-NL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kstvak 12"/>
              <p:cNvSpPr txBox="1"/>
              <p:nvPr userDrawn="1"/>
            </p:nvSpPr>
            <p:spPr>
              <a:xfrm>
                <a:off x="8564439" y="5300614"/>
                <a:ext cx="1378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nl-NL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Picture 6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717" y="6320338"/>
              <a:ext cx="957461" cy="333030"/>
            </a:xfrm>
            <a:prstGeom prst="rect">
              <a:avLst/>
            </a:prstGeom>
          </p:spPr>
        </p:pic>
      </p:grpSp>
      <p:sp>
        <p:nvSpPr>
          <p:cNvPr id="7" name="AutoShape 2" descr="Afbeeldingsresultaat voor logo fonty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4" descr="Afbeeldingsresultaat voor logo fontys"/>
          <p:cNvSpPr>
            <a:spLocks noChangeAspect="1" noChangeArrowheads="1"/>
          </p:cNvSpPr>
          <p:nvPr userDrawn="1"/>
        </p:nvSpPr>
        <p:spPr bwMode="auto">
          <a:xfrm>
            <a:off x="11540321" y="52165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29" y="5662883"/>
            <a:ext cx="872767" cy="524589"/>
          </a:xfrm>
          <a:prstGeom prst="rect">
            <a:avLst/>
          </a:prstGeom>
        </p:spPr>
      </p:pic>
      <p:sp>
        <p:nvSpPr>
          <p:cNvPr id="16" name="Tekstvak 15"/>
          <p:cNvSpPr txBox="1"/>
          <p:nvPr userDrawn="1"/>
        </p:nvSpPr>
        <p:spPr>
          <a:xfrm>
            <a:off x="11186137" y="5445224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</a:t>
            </a:r>
            <a:endParaRPr lang="nl-NL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hoek 17"/>
          <p:cNvSpPr/>
          <p:nvPr userDrawn="1"/>
        </p:nvSpPr>
        <p:spPr>
          <a:xfrm>
            <a:off x="10963701" y="3133797"/>
            <a:ext cx="1334332" cy="74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593" y="3238682"/>
            <a:ext cx="1047595" cy="473189"/>
          </a:xfrm>
          <a:prstGeom prst="rect">
            <a:avLst/>
          </a:prstGeom>
        </p:spPr>
      </p:pic>
      <p:sp>
        <p:nvSpPr>
          <p:cNvPr id="20" name="Tekstvak 19"/>
          <p:cNvSpPr txBox="1"/>
          <p:nvPr userDrawn="1"/>
        </p:nvSpPr>
        <p:spPr>
          <a:xfrm>
            <a:off x="10920536" y="6669360"/>
            <a:ext cx="11480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chemeClr val="bg1"/>
                </a:solidFill>
              </a:rPr>
              <a:t>Version </a:t>
            </a:r>
            <a:r>
              <a:rPr lang="nl-NL" sz="600" dirty="0" smtClean="0">
                <a:solidFill>
                  <a:schemeClr val="bg1"/>
                </a:solidFill>
              </a:rPr>
              <a:t>2.0</a:t>
            </a:r>
            <a:r>
              <a:rPr lang="nl-NL" sz="600" baseline="0" dirty="0" smtClean="0">
                <a:solidFill>
                  <a:schemeClr val="bg1"/>
                </a:solidFill>
              </a:rPr>
              <a:t> </a:t>
            </a:r>
            <a:r>
              <a:rPr lang="nl-NL" sz="600" dirty="0" smtClean="0">
                <a:solidFill>
                  <a:schemeClr val="bg1"/>
                </a:solidFill>
              </a:rPr>
              <a:t>November </a:t>
            </a:r>
            <a:r>
              <a:rPr lang="nl-NL" sz="600" dirty="0" smtClean="0">
                <a:solidFill>
                  <a:schemeClr val="bg1"/>
                </a:solidFill>
              </a:rPr>
              <a:t>2020</a:t>
            </a:r>
            <a:endParaRPr lang="nl-NL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C55B019-0F27-4F5D-9E51-0F6F75CC53F6" descr="30BBD31D-ACBC-4870-A3CC-8C9AD8005C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191"/>
            <a:ext cx="8904261" cy="402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071664" y="3879919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 </a:t>
            </a:r>
            <a:r>
              <a:rPr lang="nl-NL" sz="2400" b="1" dirty="0" smtClean="0">
                <a:solidFill>
                  <a:srgbClr val="FF0000"/>
                </a:solidFill>
              </a:rPr>
              <a:t>FREE ONLINE TOOLKIT </a:t>
            </a:r>
            <a:r>
              <a:rPr lang="nl-NL" sz="2400" b="1" dirty="0" smtClean="0"/>
              <a:t>THAT HELPS PEOPLE (INVENTORS, DESIGNERS, USERS, DECISION MAKERS) TO MAKE BETTER, DELIBERATE DECISIONS ON </a:t>
            </a:r>
            <a:r>
              <a:rPr lang="nl-NL" sz="2400" b="1" dirty="0" smtClean="0">
                <a:solidFill>
                  <a:srgbClr val="FF0000"/>
                </a:solidFill>
              </a:rPr>
              <a:t>THE IMPACT OF TECHNOLOGY.</a:t>
            </a:r>
          </a:p>
          <a:p>
            <a:endParaRPr lang="nl-NL" sz="2400" b="1" dirty="0"/>
          </a:p>
          <a:p>
            <a:r>
              <a:rPr lang="nl-NL" sz="2400" b="1" dirty="0" smtClean="0"/>
              <a:t>WWW.TICT.IO</a:t>
            </a:r>
            <a:endParaRPr lang="nl-NL" sz="24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42346" t="16532" r="47232" b="5704"/>
          <a:stretch/>
        </p:blipFill>
        <p:spPr>
          <a:xfrm>
            <a:off x="0" y="0"/>
            <a:ext cx="1631504" cy="68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1775" t="15547" r="23435" b="15547"/>
          <a:stretch/>
        </p:blipFill>
        <p:spPr>
          <a:xfrm>
            <a:off x="1512168" y="116632"/>
            <a:ext cx="9408368" cy="6652380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 rot="19215152">
            <a:off x="78112" y="1111057"/>
            <a:ext cx="1872208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QUICK SCAN</a:t>
            </a:r>
            <a:endParaRPr lang="nl-N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 rot="19215152">
            <a:off x="108430" y="2578591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Ten most important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 rot="19215152">
            <a:off x="282760" y="3993434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Offline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version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&amp; help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 rot="19215152">
            <a:off x="396917" y="5342541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Printable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Canvas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9008" t="15547" r="20115" b="7673"/>
          <a:stretch/>
        </p:blipFill>
        <p:spPr>
          <a:xfrm>
            <a:off x="1361891" y="160298"/>
            <a:ext cx="9077897" cy="6437054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 rot="19215152">
            <a:off x="78112" y="1111057"/>
            <a:ext cx="1872208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IMPROVE-MENT</a:t>
            </a:r>
          </a:p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SCAN</a:t>
            </a:r>
            <a:endParaRPr lang="nl-N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 rot="19215152">
            <a:off x="108430" y="2578591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Ten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 rot="19215152">
            <a:off x="282760" y="3993434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Offline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version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&amp; help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 rot="19215152">
            <a:off x="396917" y="5342541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Printable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Canvas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8657" b="20469"/>
          <a:stretch/>
        </p:blipFill>
        <p:spPr>
          <a:xfrm>
            <a:off x="150508" y="188640"/>
            <a:ext cx="10481204" cy="41764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24542" t="21453" r="25096" b="8657"/>
          <a:stretch/>
        </p:blipFill>
        <p:spPr>
          <a:xfrm>
            <a:off x="6854958" y="3356992"/>
            <a:ext cx="3776753" cy="2946697"/>
          </a:xfrm>
          <a:prstGeom prst="rect">
            <a:avLst/>
          </a:prstGeom>
          <a:ln>
            <a:solidFill>
              <a:srgbClr val="663366"/>
            </a:solidFill>
          </a:ln>
        </p:spPr>
      </p:pic>
      <p:sp>
        <p:nvSpPr>
          <p:cNvPr id="6" name="Afgeronde rechthoek 5"/>
          <p:cNvSpPr/>
          <p:nvPr/>
        </p:nvSpPr>
        <p:spPr>
          <a:xfrm rot="19215152">
            <a:off x="233421" y="3907924"/>
            <a:ext cx="1872208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CRASH COURSES</a:t>
            </a:r>
            <a:endParaRPr lang="nl-N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 rot="19215152">
            <a:off x="528595" y="5143505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Ten courses of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one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hour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 rot="19215152">
            <a:off x="2074457" y="3847361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Fun,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inspiring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curiosity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 rot="19215152">
            <a:off x="2074456" y="5320709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Track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progress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Afgeronde rechthoek 9"/>
          <p:cNvSpPr/>
          <p:nvPr/>
        </p:nvSpPr>
        <p:spPr>
          <a:xfrm rot="19215152">
            <a:off x="3620318" y="4041069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Certificates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 shirt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fgeronde rechthoek 10"/>
          <p:cNvSpPr/>
          <p:nvPr/>
        </p:nvSpPr>
        <p:spPr>
          <a:xfrm rot="19215152">
            <a:off x="3689014" y="5391287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Lots of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additional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materials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1813" t="22438" r="12920" b="13579"/>
          <a:stretch/>
        </p:blipFill>
        <p:spPr>
          <a:xfrm>
            <a:off x="119336" y="260648"/>
            <a:ext cx="10847729" cy="5184576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 rot="19215152">
            <a:off x="9011944" y="1615113"/>
            <a:ext cx="1872208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BEST PRACTICES</a:t>
            </a:r>
            <a:endParaRPr lang="nl-N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Afgeronde rechthoek 17"/>
          <p:cNvSpPr/>
          <p:nvPr/>
        </p:nvSpPr>
        <p:spPr>
          <a:xfrm rot="19215152">
            <a:off x="562289" y="5548178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Different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succesful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approaches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Afgeronde rechthoek 18"/>
          <p:cNvSpPr/>
          <p:nvPr/>
        </p:nvSpPr>
        <p:spPr>
          <a:xfrm rot="19215152">
            <a:off x="2218472" y="5548178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different kind of users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Afgeronde rechthoek 19"/>
          <p:cNvSpPr/>
          <p:nvPr/>
        </p:nvSpPr>
        <p:spPr>
          <a:xfrm rot="19215152">
            <a:off x="3980103" y="5548178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One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hour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to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six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months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Afgeronde rechthoek 20"/>
          <p:cNvSpPr/>
          <p:nvPr/>
        </p:nvSpPr>
        <p:spPr>
          <a:xfrm rot="19215152">
            <a:off x="5756280" y="5574156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Offline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online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9" r="30449"/>
          <a:stretch/>
        </p:blipFill>
        <p:spPr>
          <a:xfrm>
            <a:off x="3863752" y="0"/>
            <a:ext cx="3248389" cy="352839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21775" t="39172" r="19561" b="20469"/>
          <a:stretch/>
        </p:blipFill>
        <p:spPr>
          <a:xfrm>
            <a:off x="1991544" y="3717032"/>
            <a:ext cx="7632849" cy="2952328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 rot="19215152">
            <a:off x="9011944" y="1615113"/>
            <a:ext cx="1872208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EXAMPLE CASES</a:t>
            </a:r>
            <a:endParaRPr lang="nl-N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 rot="19215152">
            <a:off x="706305" y="656691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ALL SCANS ANSWERED</a:t>
            </a:r>
          </a:p>
        </p:txBody>
      </p:sp>
      <p:sp>
        <p:nvSpPr>
          <p:cNvPr id="7" name="Afgeronde rechthoek 6"/>
          <p:cNvSpPr/>
          <p:nvPr/>
        </p:nvSpPr>
        <p:spPr>
          <a:xfrm rot="19215152">
            <a:off x="706304" y="4725145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GRIEFBOT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 rot="19215152">
            <a:off x="7378362" y="943808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CRY ANALYZER APP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 rot="19215152">
            <a:off x="4187788" y="5431527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CORONA TRACING APP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387424"/>
            <a:ext cx="11208825" cy="76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t="8657" r="1297" b="5703"/>
          <a:stretch/>
        </p:blipFill>
        <p:spPr>
          <a:xfrm>
            <a:off x="263352" y="1412776"/>
            <a:ext cx="10480480" cy="5112568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 rot="19215152">
            <a:off x="9148750" y="465055"/>
            <a:ext cx="1872208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COMMU-NITY</a:t>
            </a:r>
            <a:endParaRPr lang="nl-N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 rot="19215152">
            <a:off x="346265" y="465055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JOIN US!</a:t>
            </a:r>
          </a:p>
        </p:txBody>
      </p:sp>
      <p:sp>
        <p:nvSpPr>
          <p:cNvPr id="8" name="Afgeronde rechthoek 7"/>
          <p:cNvSpPr/>
          <p:nvPr/>
        </p:nvSpPr>
        <p:spPr>
          <a:xfrm rot="19215152">
            <a:off x="8741793" y="5367758"/>
            <a:ext cx="2071670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INFO@TICT.IO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55B019-0F27-4F5D-9E51-0F6F75CC53F6" descr="30BBD31D-ACBC-4870-A3CC-8C9AD8005C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332656"/>
            <a:ext cx="1099989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43672" y="472514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WANT TO KNOW MORE / JOIN / </a:t>
            </a:r>
            <a:r>
              <a:rPr lang="nl-NL" sz="2400" b="1" dirty="0" smtClean="0"/>
              <a:t>PARTICIPATE / A WORKSHOP:</a:t>
            </a:r>
            <a:endParaRPr lang="nl-NL" sz="2400" b="1" dirty="0" smtClean="0"/>
          </a:p>
          <a:p>
            <a:endParaRPr lang="nl-NL" sz="2400" b="1" dirty="0"/>
          </a:p>
          <a:p>
            <a:r>
              <a:rPr lang="nl-NL" sz="2400" b="1" dirty="0" smtClean="0"/>
              <a:t>INFO@TICT.IO</a:t>
            </a:r>
            <a:endParaRPr lang="nl-NL" sz="2400" b="1" dirty="0" smtClean="0"/>
          </a:p>
          <a:p>
            <a:r>
              <a:rPr lang="nl-NL" sz="2400" b="1" dirty="0" smtClean="0"/>
              <a:t>WWW.TICT.IO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21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6241" t="16532" r="21221" b="5704"/>
          <a:stretch/>
        </p:blipFill>
        <p:spPr>
          <a:xfrm>
            <a:off x="623392" y="2840"/>
            <a:ext cx="9840416" cy="68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5976"/>
            <a:ext cx="10945916" cy="13322456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6023992" y="6237312"/>
            <a:ext cx="504056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800" b="1" dirty="0" smtClean="0"/>
              <a:t>FOTO CHRONICLE - BILL YOUNG</a:t>
            </a:r>
            <a:endParaRPr lang="nl-NL" sz="800" b="1" dirty="0"/>
          </a:p>
        </p:txBody>
      </p:sp>
    </p:spTree>
    <p:extLst>
      <p:ext uri="{BB962C8B-B14F-4D97-AF65-F5344CB8AC3E}">
        <p14:creationId xmlns:p14="http://schemas.microsoft.com/office/powerpoint/2010/main" val="17476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grayscl/>
          </a:blip>
          <a:srcRect l="18253" t="4344" r="9247" b="29370"/>
          <a:stretch/>
        </p:blipFill>
        <p:spPr>
          <a:xfrm>
            <a:off x="-2348729" y="0"/>
            <a:ext cx="13341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6241" t="16532" r="21221" b="12594"/>
          <a:stretch/>
        </p:blipFill>
        <p:spPr>
          <a:xfrm>
            <a:off x="0" y="-8454"/>
            <a:ext cx="10967864" cy="68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16241" t="16532" r="21221" b="6122"/>
          <a:stretch/>
        </p:blipFill>
        <p:spPr>
          <a:xfrm>
            <a:off x="1055440" y="0"/>
            <a:ext cx="9912424" cy="68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6241" t="16532" r="21221" b="5704"/>
          <a:stretch/>
        </p:blipFill>
        <p:spPr>
          <a:xfrm>
            <a:off x="623392" y="0"/>
            <a:ext cx="9828990" cy="68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9641" r="1297" b="6688"/>
          <a:stretch/>
        </p:blipFill>
        <p:spPr>
          <a:xfrm>
            <a:off x="39744" y="8012"/>
            <a:ext cx="10686580" cy="5653235"/>
          </a:xfrm>
          <a:prstGeom prst="rect">
            <a:avLst/>
          </a:prstGeom>
        </p:spPr>
      </p:pic>
      <p:sp>
        <p:nvSpPr>
          <p:cNvPr id="2" name="Afgeronde rechthoek 1"/>
          <p:cNvSpPr/>
          <p:nvPr/>
        </p:nvSpPr>
        <p:spPr>
          <a:xfrm rot="19215152">
            <a:off x="8771202" y="3631337"/>
            <a:ext cx="1872208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FULL SCAN</a:t>
            </a:r>
            <a:endParaRPr lang="nl-N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fgeronde rechthoek 3"/>
          <p:cNvSpPr/>
          <p:nvPr/>
        </p:nvSpPr>
        <p:spPr>
          <a:xfrm rot="19215152">
            <a:off x="562289" y="5548178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in 10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categories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 rot="19215152">
            <a:off x="2218472" y="5548178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Non-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normative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 rot="19215152">
            <a:off x="3980103" y="5548178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Track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your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progress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&amp;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quality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 rot="19215152">
            <a:off x="5756280" y="5574156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Print a impact document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 rot="19215152">
            <a:off x="7570136" y="5531141"/>
            <a:ext cx="1872208" cy="93610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Supportive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nl-N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material</a:t>
            </a:r>
            <a:endParaRPr lang="nl-N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6240" t="17516" r="21221" b="5704"/>
          <a:stretch/>
        </p:blipFill>
        <p:spPr>
          <a:xfrm>
            <a:off x="695400" y="0"/>
            <a:ext cx="9900998" cy="68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8593095C1654DA4997CE0770D9E91" ma:contentTypeVersion="13" ma:contentTypeDescription="Een nieuw document maken." ma:contentTypeScope="" ma:versionID="5954f73a0492fcaefa342d636eff8cb7">
  <xsd:schema xmlns:xsd="http://www.w3.org/2001/XMLSchema" xmlns:xs="http://www.w3.org/2001/XMLSchema" xmlns:p="http://schemas.microsoft.com/office/2006/metadata/properties" xmlns:ns3="852e8b83-8e9e-40fe-9fd9-36cf8f6e7948" xmlns:ns4="d93d85b9-a7bd-41d8-b658-d14db5592d57" targetNamespace="http://schemas.microsoft.com/office/2006/metadata/properties" ma:root="true" ma:fieldsID="6d5d0cb1844f105b0d0f860f0b9b5706" ns3:_="" ns4:_="">
    <xsd:import namespace="852e8b83-8e9e-40fe-9fd9-36cf8f6e7948"/>
    <xsd:import namespace="d93d85b9-a7bd-41d8-b658-d14db5592d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e8b83-8e9e-40fe-9fd9-36cf8f6e79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d85b9-a7bd-41d8-b658-d14db5592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15DA7-E59A-4F71-920F-DEC1037A7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1ADF7D-CEBE-4281-A290-8CFE471EE2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93d85b9-a7bd-41d8-b658-d14db5592d57"/>
    <ds:schemaRef ds:uri="http://purl.org/dc/elements/1.1/"/>
    <ds:schemaRef ds:uri="http://schemas.microsoft.com/office/2006/metadata/properties"/>
    <ds:schemaRef ds:uri="852e8b83-8e9e-40fe-9fd9-36cf8f6e794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6C21AF-7E7A-4A49-A2D8-EDE3327EE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e8b83-8e9e-40fe-9fd9-36cf8f6e7948"/>
    <ds:schemaRef ds:uri="d93d85b9-a7bd-41d8-b658-d14db5592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1098</Words>
  <Application>Microsoft Office PowerPoint</Application>
  <PresentationFormat>Breedbeeld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Vorst,Rens M.C.M. van der</dc:creator>
  <cp:lastModifiedBy>Vorst,Rens M.C.M. van der</cp:lastModifiedBy>
  <cp:revision>159</cp:revision>
  <dcterms:created xsi:type="dcterms:W3CDTF">2017-11-14T15:07:40Z</dcterms:created>
  <dcterms:modified xsi:type="dcterms:W3CDTF">2020-11-11T13:36:55Z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0x0101005D48593095C1654DA4997CE0770D9E91</vt:lpwstr>
  </property>
</Properties>
</file>