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315" r:id="rId5"/>
    <p:sldId id="256" r:id="rId6"/>
    <p:sldId id="323" r:id="rId7"/>
    <p:sldId id="324" r:id="rId8"/>
    <p:sldId id="325" r:id="rId9"/>
    <p:sldId id="326" r:id="rId10"/>
    <p:sldId id="327" r:id="rId11"/>
    <p:sldId id="328" r:id="rId12"/>
    <p:sldId id="329" r:id="rId13"/>
    <p:sldId id="330" r:id="rId14"/>
    <p:sldId id="331" r:id="rId15"/>
    <p:sldId id="332" r:id="rId16"/>
    <p:sldId id="333" r:id="rId17"/>
    <p:sldId id="334" r:id="rId18"/>
    <p:sldId id="335" r:id="rId19"/>
    <p:sldId id="336" r:id="rId20"/>
    <p:sldId id="337" r:id="rId21"/>
    <p:sldId id="338" r:id="rId22"/>
    <p:sldId id="339" r:id="rId23"/>
    <p:sldId id="340" r:id="rId24"/>
    <p:sldId id="341" r:id="rId25"/>
    <p:sldId id="342" r:id="rId26"/>
    <p:sldId id="343" r:id="rId27"/>
    <p:sldId id="314" r:id="rId2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F33C"/>
    <a:srgbClr val="34CC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83" autoAdjust="0"/>
    <p:restoredTop sz="94660"/>
  </p:normalViewPr>
  <p:slideViewPr>
    <p:cSldViewPr snapToGrid="0">
      <p:cViewPr varScale="1">
        <p:scale>
          <a:sx n="69" d="100"/>
          <a:sy n="69" d="100"/>
        </p:scale>
        <p:origin x="5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8399AC-3B86-4818-BCCA-C0F780887342}" type="datetimeFigureOut">
              <a:rPr lang="nl-NL" smtClean="0"/>
              <a:t>10-3-2022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06775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8399AC-3B86-4818-BCCA-C0F780887342}" type="datetimeFigureOut">
              <a:rPr lang="nl-NL" smtClean="0"/>
              <a:t>10-3-2022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B208CF-2F25-40C4-96A3-71830C7FF6B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0088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8399AC-3B86-4818-BCCA-C0F780887342}" type="datetimeFigureOut">
              <a:rPr lang="nl-NL" smtClean="0"/>
              <a:t>10-3-2022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B208CF-2F25-40C4-96A3-71830C7FF6B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8995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8399AC-3B86-4818-BCCA-C0F780887342}" type="datetimeFigureOut">
              <a:rPr lang="nl-NL" smtClean="0"/>
              <a:t>10-3-2022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B208CF-2F25-40C4-96A3-71830C7FF6B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0096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8399AC-3B86-4818-BCCA-C0F780887342}" type="datetimeFigureOut">
              <a:rPr lang="nl-NL" smtClean="0"/>
              <a:t>10-3-2022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B208CF-2F25-40C4-96A3-71830C7FF6B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336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8399AC-3B86-4818-BCCA-C0F780887342}" type="datetimeFigureOut">
              <a:rPr lang="nl-NL" smtClean="0"/>
              <a:t>10-3-2022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B208CF-2F25-40C4-96A3-71830C7FF6B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6477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8399AC-3B86-4818-BCCA-C0F780887342}" type="datetimeFigureOut">
              <a:rPr lang="nl-NL" smtClean="0"/>
              <a:t>10-3-2022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B208CF-2F25-40C4-96A3-71830C7FF6B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1402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8399AC-3B86-4818-BCCA-C0F780887342}" type="datetimeFigureOut">
              <a:rPr lang="nl-NL" smtClean="0"/>
              <a:t>10-3-2022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B208CF-2F25-40C4-96A3-71830C7FF6B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9718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8399AC-3B86-4818-BCCA-C0F780887342}" type="datetimeFigureOut">
              <a:rPr lang="nl-NL" smtClean="0"/>
              <a:t>10-3-2022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B208CF-2F25-40C4-96A3-71830C7FF6B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2236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8399AC-3B86-4818-BCCA-C0F780887342}" type="datetimeFigureOut">
              <a:rPr lang="nl-NL" smtClean="0"/>
              <a:t>10-3-2022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B208CF-2F25-40C4-96A3-71830C7FF6B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3195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8399AC-3B86-4818-BCCA-C0F780887342}" type="datetimeFigureOut">
              <a:rPr lang="nl-NL" smtClean="0"/>
              <a:t>10-3-2022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B208CF-2F25-40C4-96A3-71830C7FF6B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5255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Ähnliches Foto | Green box, Animation, Green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15" b="56585"/>
          <a:stretch/>
        </p:blipFill>
        <p:spPr bwMode="auto">
          <a:xfrm>
            <a:off x="0" y="0"/>
            <a:ext cx="1219200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/>
          <p:cNvSpPr txBox="1"/>
          <p:nvPr userDrawn="1"/>
        </p:nvSpPr>
        <p:spPr>
          <a:xfrm>
            <a:off x="8551314" y="6504902"/>
            <a:ext cx="36070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smtClean="0">
                <a:solidFill>
                  <a:srgbClr val="0CF33C"/>
                </a:solidFill>
                <a:latin typeface="Press Start 2P" panose="02000503000000000000" pitchFamily="1" charset="0"/>
                <a:ea typeface="SH Pinscher" panose="00000506000000000000" pitchFamily="50" charset="0"/>
              </a:rPr>
              <a:t>THIS</a:t>
            </a:r>
            <a:r>
              <a:rPr lang="nl-NL" sz="1200" baseline="0" dirty="0" smtClean="0">
                <a:solidFill>
                  <a:srgbClr val="0CF33C"/>
                </a:solidFill>
                <a:latin typeface="Press Start 2P" panose="02000503000000000000" pitchFamily="1" charset="0"/>
                <a:ea typeface="SH Pinscher" panose="00000506000000000000" pitchFamily="50" charset="0"/>
              </a:rPr>
              <a:t> PRESENTATION SUPPORTS </a:t>
            </a:r>
            <a:r>
              <a:rPr lang="nl-NL" sz="1200" baseline="0" dirty="0" smtClean="0">
                <a:solidFill>
                  <a:srgbClr val="0CF33C"/>
                </a:solidFill>
                <a:latin typeface="Press Start 2P" panose="02000503000000000000" pitchFamily="1" charset="0"/>
                <a:ea typeface="SH Pinscher" panose="00000506000000000000" pitchFamily="50" charset="0"/>
              </a:rPr>
              <a:t>WWW.TICT.IO/COURSES/COURSE-FOUR</a:t>
            </a:r>
            <a:r>
              <a:rPr lang="nl-NL" sz="1200" dirty="0" smtClean="0">
                <a:solidFill>
                  <a:srgbClr val="0CF33C"/>
                </a:solidFill>
                <a:latin typeface="Press Start 2P" panose="02000503000000000000" pitchFamily="1" charset="0"/>
                <a:ea typeface="SH Pinscher" panose="00000506000000000000" pitchFamily="50" charset="0"/>
              </a:rPr>
              <a:t> </a:t>
            </a:r>
            <a:endParaRPr lang="nl-NL" sz="1200" dirty="0">
              <a:solidFill>
                <a:srgbClr val="0CF33C"/>
              </a:solidFill>
              <a:latin typeface="Press Start 2P" panose="02000503000000000000" pitchFamily="1" charset="0"/>
              <a:ea typeface="SH Pinscher" panose="00000506000000000000" pitchFamily="50" charset="0"/>
            </a:endParaRPr>
          </a:p>
        </p:txBody>
      </p:sp>
      <p:sp>
        <p:nvSpPr>
          <p:cNvPr id="9" name="Tekstvak 8"/>
          <p:cNvSpPr txBox="1"/>
          <p:nvPr userDrawn="1"/>
        </p:nvSpPr>
        <p:spPr>
          <a:xfrm>
            <a:off x="52251" y="6517144"/>
            <a:ext cx="28007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smtClean="0">
                <a:solidFill>
                  <a:srgbClr val="0CF33C"/>
                </a:solidFill>
                <a:latin typeface="Press Start 2P" panose="02000503000000000000" pitchFamily="1" charset="0"/>
              </a:rPr>
              <a:t>FONTYS UNIVERSITY</a:t>
            </a:r>
            <a:endParaRPr lang="nl-NL" sz="1200" dirty="0">
              <a:solidFill>
                <a:srgbClr val="0CF33C"/>
              </a:solidFill>
              <a:latin typeface="Press Start 2P" panose="02000503000000000000" pitchFamily="1" charset="0"/>
            </a:endParaRPr>
          </a:p>
        </p:txBody>
      </p:sp>
      <p:cxnSp>
        <p:nvCxnSpPr>
          <p:cNvPr id="10" name="Rechte verbindingslijn 9"/>
          <p:cNvCxnSpPr/>
          <p:nvPr userDrawn="1"/>
        </p:nvCxnSpPr>
        <p:spPr>
          <a:xfrm>
            <a:off x="0" y="6504902"/>
            <a:ext cx="12736286" cy="0"/>
          </a:xfrm>
          <a:prstGeom prst="line">
            <a:avLst/>
          </a:prstGeom>
          <a:ln>
            <a:solidFill>
              <a:srgbClr val="0CF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4525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ict.io/" TargetMode="Externa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www.tict.io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Matrix digital rain | Matrix, Code wallpaper, Live wallpape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712" y="746124"/>
            <a:ext cx="7856288" cy="570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120073" y="849747"/>
            <a:ext cx="4251485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rgbClr val="34CC6F"/>
                </a:solidFill>
                <a:latin typeface="Press Start 2P" panose="02000503000000000000"/>
              </a:rPr>
              <a:t>GENERAL INTRODUCTION:</a:t>
            </a:r>
          </a:p>
          <a:p>
            <a:endParaRPr lang="nl-NL" dirty="0">
              <a:solidFill>
                <a:srgbClr val="34CC6F"/>
              </a:solidFill>
              <a:latin typeface="Press Start 2P" panose="02000503000000000000"/>
            </a:endParaRPr>
          </a:p>
          <a:p>
            <a:r>
              <a:rPr lang="nl-NL" dirty="0" smtClean="0">
                <a:solidFill>
                  <a:srgbClr val="34CC6F"/>
                </a:solidFill>
                <a:latin typeface="Press Start 2P" panose="02000503000000000000"/>
                <a:hlinkClick r:id="rId3"/>
              </a:rPr>
              <a:t>WWW.TICT.IO</a:t>
            </a:r>
            <a:r>
              <a:rPr lang="nl-NL" dirty="0" smtClean="0">
                <a:solidFill>
                  <a:srgbClr val="34CC6F"/>
                </a:solidFill>
                <a:latin typeface="Press Start 2P" panose="02000503000000000000"/>
              </a:rPr>
              <a:t> IS AN ONLINE FREE TOOL TO HELP</a:t>
            </a:r>
            <a:br>
              <a:rPr lang="nl-NL" dirty="0" smtClean="0">
                <a:solidFill>
                  <a:srgbClr val="34CC6F"/>
                </a:solidFill>
                <a:latin typeface="Press Start 2P" panose="02000503000000000000"/>
              </a:rPr>
            </a:br>
            <a:r>
              <a:rPr lang="nl-NL" dirty="0" smtClean="0">
                <a:solidFill>
                  <a:srgbClr val="34CC6F"/>
                </a:solidFill>
                <a:latin typeface="Press Start 2P" panose="02000503000000000000"/>
              </a:rPr>
              <a:t>DEFINE THE IMPACT OF TECHNOLOGY. BY ASKING</a:t>
            </a:r>
          </a:p>
          <a:p>
            <a:r>
              <a:rPr lang="nl-NL" dirty="0" smtClean="0">
                <a:solidFill>
                  <a:srgbClr val="34CC6F"/>
                </a:solidFill>
                <a:latin typeface="Press Start 2P" panose="02000503000000000000"/>
              </a:rPr>
              <a:t>QUESTIONS, YOU THINK ABOUT THE ANSWERS AND</a:t>
            </a:r>
          </a:p>
          <a:p>
            <a:r>
              <a:rPr lang="nl-NL" dirty="0" smtClean="0">
                <a:solidFill>
                  <a:srgbClr val="34CC6F"/>
                </a:solidFill>
                <a:latin typeface="Press Start 2P" panose="02000503000000000000"/>
              </a:rPr>
              <a:t>GAIN NEW INSIGHTS ON POSSIBLE IMPROVEMENTS</a:t>
            </a:r>
          </a:p>
          <a:p>
            <a:r>
              <a:rPr lang="nl-NL" dirty="0" smtClean="0">
                <a:solidFill>
                  <a:srgbClr val="34CC6F"/>
                </a:solidFill>
                <a:latin typeface="Press Start 2P" panose="02000503000000000000"/>
              </a:rPr>
              <a:t>OF YOUR TECHNOLOGY.</a:t>
            </a:r>
          </a:p>
          <a:p>
            <a:endParaRPr lang="nl-NL" dirty="0">
              <a:solidFill>
                <a:srgbClr val="34CC6F"/>
              </a:solidFill>
              <a:latin typeface="Press Start 2P" panose="02000503000000000000"/>
            </a:endParaRPr>
          </a:p>
          <a:p>
            <a:r>
              <a:rPr lang="nl-NL" dirty="0" smtClean="0">
                <a:solidFill>
                  <a:srgbClr val="34CC6F"/>
                </a:solidFill>
                <a:latin typeface="Press Start 2P" panose="02000503000000000000"/>
                <a:hlinkClick r:id="rId3"/>
              </a:rPr>
              <a:t>WWW.TICT.IO</a:t>
            </a:r>
            <a:r>
              <a:rPr lang="nl-NL" dirty="0" smtClean="0">
                <a:solidFill>
                  <a:srgbClr val="34CC6F"/>
                </a:solidFill>
                <a:latin typeface="Press Start 2P" panose="02000503000000000000"/>
              </a:rPr>
              <a:t> OFFERS A VARIETY OF OTHER SOURCES</a:t>
            </a:r>
          </a:p>
          <a:p>
            <a:r>
              <a:rPr lang="nl-NL" dirty="0" smtClean="0">
                <a:solidFill>
                  <a:srgbClr val="34CC6F"/>
                </a:solidFill>
                <a:latin typeface="Press Start 2P" panose="02000503000000000000"/>
              </a:rPr>
              <a:t>AND FRAMEWORKS AND</a:t>
            </a:r>
            <a:r>
              <a:rPr lang="nl-NL" b="1" dirty="0" smtClean="0">
                <a:solidFill>
                  <a:srgbClr val="34CC6F"/>
                </a:solidFill>
                <a:latin typeface="Press Start 2P" panose="02000503000000000000"/>
              </a:rPr>
              <a:t> TEN INSPIRESTING CRASH-</a:t>
            </a:r>
          </a:p>
          <a:p>
            <a:r>
              <a:rPr lang="nl-NL" b="1" dirty="0" smtClean="0">
                <a:solidFill>
                  <a:srgbClr val="34CC6F"/>
                </a:solidFill>
                <a:latin typeface="Press Start 2P" panose="02000503000000000000"/>
              </a:rPr>
              <a:t>COURSES</a:t>
            </a:r>
            <a:r>
              <a:rPr lang="nl-NL" dirty="0" smtClean="0">
                <a:solidFill>
                  <a:srgbClr val="34CC6F"/>
                </a:solidFill>
                <a:latin typeface="Press Start 2P" panose="02000503000000000000"/>
              </a:rPr>
              <a:t>  OF ONE HOUR THAT HELP YOU REALLY</a:t>
            </a:r>
          </a:p>
          <a:p>
            <a:r>
              <a:rPr lang="nl-NL" dirty="0" smtClean="0">
                <a:solidFill>
                  <a:srgbClr val="34CC6F"/>
                </a:solidFill>
                <a:latin typeface="Press Start 2P" panose="02000503000000000000"/>
              </a:rPr>
              <a:t>THINK ABOUT THE IMPACT OF TECHNOLOGY IN A FUN WAY.</a:t>
            </a:r>
          </a:p>
          <a:p>
            <a:endParaRPr lang="nl-NL" dirty="0">
              <a:solidFill>
                <a:srgbClr val="34CC6F"/>
              </a:solidFill>
              <a:latin typeface="Press Start 2P" panose="02000503000000000000"/>
            </a:endParaRPr>
          </a:p>
          <a:p>
            <a:r>
              <a:rPr lang="nl-NL" dirty="0" smtClean="0">
                <a:solidFill>
                  <a:srgbClr val="34CC6F"/>
                </a:solidFill>
                <a:latin typeface="Press Start 2P" panose="02000503000000000000"/>
              </a:rPr>
              <a:t>THIS PRESENTATION ACCOMPANIES CRASHCOURSE</a:t>
            </a:r>
          </a:p>
          <a:p>
            <a:r>
              <a:rPr lang="nl-NL" b="1" smtClean="0">
                <a:solidFill>
                  <a:srgbClr val="34CC6F"/>
                </a:solidFill>
                <a:latin typeface="Press Start 2P" panose="02000503000000000000"/>
              </a:rPr>
              <a:t>FOUR</a:t>
            </a:r>
            <a:r>
              <a:rPr lang="nl-NL" smtClean="0">
                <a:solidFill>
                  <a:srgbClr val="34CC6F"/>
                </a:solidFill>
                <a:latin typeface="Press Start 2P" panose="02000503000000000000"/>
              </a:rPr>
              <a:t> (DATA). </a:t>
            </a:r>
            <a:r>
              <a:rPr lang="nl-NL" dirty="0" smtClean="0">
                <a:solidFill>
                  <a:srgbClr val="34CC6F"/>
                </a:solidFill>
                <a:latin typeface="Press Start 2P" panose="02000503000000000000"/>
              </a:rPr>
              <a:t>IF YOU WANT YOUR </a:t>
            </a:r>
            <a:br>
              <a:rPr lang="nl-NL" dirty="0" smtClean="0">
                <a:solidFill>
                  <a:srgbClr val="34CC6F"/>
                </a:solidFill>
                <a:latin typeface="Press Start 2P" panose="02000503000000000000"/>
              </a:rPr>
            </a:br>
            <a:r>
              <a:rPr lang="nl-NL" dirty="0" smtClean="0">
                <a:solidFill>
                  <a:srgbClr val="34CC6F"/>
                </a:solidFill>
                <a:latin typeface="Press Start 2P" panose="02000503000000000000"/>
              </a:rPr>
              <a:t>PROGRESS TRACKED OF RECEIVE A </a:t>
            </a:r>
          </a:p>
          <a:p>
            <a:r>
              <a:rPr lang="nl-NL" dirty="0" smtClean="0">
                <a:solidFill>
                  <a:srgbClr val="34CC6F"/>
                </a:solidFill>
                <a:latin typeface="Press Start 2P" panose="02000503000000000000"/>
              </a:rPr>
              <a:t>CERTIFICATE, PLEASE MAKE AN ACCOUNT ON </a:t>
            </a:r>
          </a:p>
          <a:p>
            <a:r>
              <a:rPr lang="nl-NL" dirty="0" smtClean="0">
                <a:solidFill>
                  <a:srgbClr val="34CC6F"/>
                </a:solidFill>
                <a:latin typeface="Press Start 2P" panose="02000503000000000000"/>
                <a:hlinkClick r:id="rId3"/>
              </a:rPr>
              <a:t>WWW.TICT.IO</a:t>
            </a:r>
            <a:endParaRPr lang="nl-NL" dirty="0" smtClean="0">
              <a:solidFill>
                <a:srgbClr val="34CC6F"/>
              </a:solidFill>
              <a:latin typeface="Press Start 2P" panose="02000503000000000000"/>
            </a:endParaRPr>
          </a:p>
          <a:p>
            <a:endParaRPr lang="nl-NL" dirty="0">
              <a:solidFill>
                <a:srgbClr val="34CC6F"/>
              </a:solidFill>
              <a:latin typeface="Press Start 2P" panose="02000503000000000000"/>
            </a:endParaRPr>
          </a:p>
          <a:p>
            <a:r>
              <a:rPr lang="nl-NL" dirty="0" smtClean="0">
                <a:solidFill>
                  <a:srgbClr val="34CC6F"/>
                </a:solidFill>
                <a:latin typeface="Press Start 2P" panose="02000503000000000000"/>
              </a:rPr>
              <a:t>QUESTIONS: INFO@TICT.IO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1"/>
          <a:stretch/>
        </p:blipFill>
        <p:spPr>
          <a:xfrm>
            <a:off x="5366573" y="1043709"/>
            <a:ext cx="6441247" cy="3115026"/>
          </a:xfrm>
          <a:prstGeom prst="rect">
            <a:avLst/>
          </a:prstGeom>
          <a:ln>
            <a:solidFill>
              <a:srgbClr val="0CF33C"/>
            </a:solidFill>
          </a:ln>
        </p:spPr>
      </p:pic>
      <p:sp>
        <p:nvSpPr>
          <p:cNvPr id="10" name="Tekstvak 9"/>
          <p:cNvSpPr txBox="1"/>
          <p:nvPr/>
        </p:nvSpPr>
        <p:spPr>
          <a:xfrm>
            <a:off x="8075708" y="3579377"/>
            <a:ext cx="3732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34CC6F"/>
                </a:solidFill>
                <a:latin typeface="Press Start 2P" panose="02000503000000000000"/>
              </a:rPr>
              <a:t>https://www.linkedin.com/in/rensvandervorst/</a:t>
            </a:r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" r="59057"/>
          <a:stretch/>
        </p:blipFill>
        <p:spPr>
          <a:xfrm>
            <a:off x="3149599" y="5291775"/>
            <a:ext cx="976677" cy="115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9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fbeeldingsresultaat voor depressief telefoon check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927" y="1339271"/>
            <a:ext cx="7993336" cy="4460875"/>
          </a:xfrm>
          <a:prstGeom prst="rect">
            <a:avLst/>
          </a:prstGeom>
          <a:noFill/>
          <a:ln>
            <a:solidFill>
              <a:srgbClr val="07E2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14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fbeeldingsresultaat voor algorithm just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853" y="1231458"/>
            <a:ext cx="8024453" cy="4579183"/>
          </a:xfrm>
          <a:prstGeom prst="rect">
            <a:avLst/>
          </a:prstGeom>
          <a:noFill/>
          <a:ln>
            <a:solidFill>
              <a:srgbClr val="07E2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82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050" y="1293090"/>
            <a:ext cx="7225728" cy="4537693"/>
          </a:xfrm>
          <a:prstGeom prst="rect">
            <a:avLst/>
          </a:prstGeom>
          <a:ln>
            <a:solidFill>
              <a:srgbClr val="07E233"/>
            </a:solidFill>
          </a:ln>
        </p:spPr>
      </p:pic>
    </p:spTree>
    <p:extLst>
      <p:ext uri="{BB962C8B-B14F-4D97-AF65-F5344CB8AC3E}">
        <p14:creationId xmlns:p14="http://schemas.microsoft.com/office/powerpoint/2010/main" val="270968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799" y="1223021"/>
            <a:ext cx="7803671" cy="4692054"/>
          </a:xfrm>
          <a:prstGeom prst="rect">
            <a:avLst/>
          </a:prstGeom>
          <a:ln>
            <a:solidFill>
              <a:srgbClr val="07E233"/>
            </a:solidFill>
          </a:ln>
        </p:spPr>
      </p:pic>
    </p:spTree>
    <p:extLst>
      <p:ext uri="{BB962C8B-B14F-4D97-AF65-F5344CB8AC3E}">
        <p14:creationId xmlns:p14="http://schemas.microsoft.com/office/powerpoint/2010/main" val="152003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fbeeldingsresultaat voor starbucks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30" y="1219200"/>
            <a:ext cx="7960827" cy="4358090"/>
          </a:xfrm>
          <a:prstGeom prst="rect">
            <a:avLst/>
          </a:prstGeom>
          <a:noFill/>
          <a:ln>
            <a:solidFill>
              <a:srgbClr val="07E2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61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Matrix digital rain | Matrix, Code wallpaper, Live wallpape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69" y="919899"/>
            <a:ext cx="6902104" cy="5194573"/>
          </a:xfrm>
          <a:prstGeom prst="rect">
            <a:avLst/>
          </a:prstGeom>
          <a:noFill/>
          <a:ln w="9525">
            <a:solidFill>
              <a:srgbClr val="0CF33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52" y="1076918"/>
            <a:ext cx="6426236" cy="48196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880" y="3154677"/>
            <a:ext cx="5374196" cy="3161291"/>
          </a:xfrm>
          <a:prstGeom prst="rect">
            <a:avLst/>
          </a:prstGeom>
          <a:ln w="57150">
            <a:solidFill>
              <a:srgbClr val="07E233"/>
            </a:solidFill>
          </a:ln>
        </p:spPr>
      </p:pic>
    </p:spTree>
    <p:extLst>
      <p:ext uri="{BB962C8B-B14F-4D97-AF65-F5344CB8AC3E}">
        <p14:creationId xmlns:p14="http://schemas.microsoft.com/office/powerpoint/2010/main" val="69811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fbeeldingsresultaat voor big lebowski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122" y="992213"/>
            <a:ext cx="9823801" cy="5287896"/>
          </a:xfrm>
          <a:prstGeom prst="rect">
            <a:avLst/>
          </a:prstGeom>
          <a:noFill/>
          <a:ln>
            <a:solidFill>
              <a:srgbClr val="07E2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09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6017863" y="1832168"/>
            <a:ext cx="3960440" cy="1180918"/>
          </a:xfrm>
          <a:prstGeom prst="rect">
            <a:avLst/>
          </a:prstGeom>
          <a:solidFill>
            <a:schemeClr val="bg1"/>
          </a:solidFill>
          <a:ln>
            <a:solidFill>
              <a:srgbClr val="07E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b="1" dirty="0" smtClean="0">
                <a:solidFill>
                  <a:schemeClr val="tx1"/>
                </a:solidFill>
                <a:latin typeface="Press Start 2P" panose="02000503000000000000"/>
              </a:rPr>
              <a:t>ALS HET HARDER GAAT WAAIEN IN DUITSLAND, WORDT ER DAAR MEER YOGHURT VERKOCHT</a:t>
            </a:r>
            <a:endParaRPr lang="nl-NL" b="1" dirty="0">
              <a:solidFill>
                <a:schemeClr val="tx1"/>
              </a:solidFill>
              <a:latin typeface="Press Start 2P" panose="02000503000000000000"/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6017863" y="3199143"/>
            <a:ext cx="3960440" cy="1180918"/>
          </a:xfrm>
          <a:prstGeom prst="rect">
            <a:avLst/>
          </a:prstGeom>
          <a:solidFill>
            <a:schemeClr val="bg1"/>
          </a:solidFill>
          <a:ln>
            <a:solidFill>
              <a:srgbClr val="07E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b="1" dirty="0" smtClean="0">
                <a:solidFill>
                  <a:schemeClr val="tx1"/>
                </a:solidFill>
                <a:latin typeface="Press Start 2P" panose="02000503000000000000"/>
              </a:rPr>
              <a:t>MENSEN DIE VEEL VENKEL KOPEN MAKEN MINDER GEBRUIK VAN HUN INBOEDEL-VERZEKERING</a:t>
            </a:r>
            <a:endParaRPr lang="nl-NL" b="1" dirty="0">
              <a:solidFill>
                <a:schemeClr val="tx1"/>
              </a:solidFill>
              <a:latin typeface="Press Start 2P" panose="02000503000000000000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1818827" y="1840891"/>
            <a:ext cx="3960440" cy="1180918"/>
          </a:xfrm>
          <a:prstGeom prst="rect">
            <a:avLst/>
          </a:prstGeom>
          <a:solidFill>
            <a:schemeClr val="bg1"/>
          </a:solidFill>
          <a:ln>
            <a:solidFill>
              <a:srgbClr val="07E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b="1" dirty="0" smtClean="0">
                <a:solidFill>
                  <a:schemeClr val="tx1"/>
                </a:solidFill>
                <a:latin typeface="Press Start 2P" panose="02000503000000000000"/>
              </a:rPr>
              <a:t>ARTSEN MAKEN (PERCENTUEEL!) VEEL MEER ONGELUKKEN MET EIGEN PRIVÉ-VLIEGTUIGEN</a:t>
            </a:r>
            <a:endParaRPr lang="nl-NL" b="1" dirty="0">
              <a:solidFill>
                <a:schemeClr val="tx1"/>
              </a:solidFill>
              <a:latin typeface="Press Start 2P" panose="02000503000000000000"/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1828627" y="3196949"/>
            <a:ext cx="3960440" cy="1180918"/>
          </a:xfrm>
          <a:prstGeom prst="rect">
            <a:avLst/>
          </a:prstGeom>
          <a:solidFill>
            <a:schemeClr val="bg1"/>
          </a:solidFill>
          <a:ln>
            <a:solidFill>
              <a:srgbClr val="07E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b="1" dirty="0" smtClean="0">
                <a:solidFill>
                  <a:schemeClr val="tx1"/>
                </a:solidFill>
                <a:latin typeface="Press Start 2P" panose="02000503000000000000"/>
              </a:rPr>
              <a:t>DE ACHTERNAAM VAN 66% VAN DE SUCCESVOLLE MANNEN BEGINT MET EEN LETTER UIT 1</a:t>
            </a:r>
            <a:r>
              <a:rPr lang="nl-NL" b="1" baseline="30000" dirty="0" smtClean="0">
                <a:solidFill>
                  <a:schemeClr val="tx1"/>
                </a:solidFill>
                <a:latin typeface="Press Start 2P" panose="02000503000000000000"/>
              </a:rPr>
              <a:t>E</a:t>
            </a:r>
            <a:r>
              <a:rPr lang="nl-NL" b="1" dirty="0" smtClean="0">
                <a:solidFill>
                  <a:schemeClr val="tx1"/>
                </a:solidFill>
                <a:latin typeface="Press Start 2P" panose="02000503000000000000"/>
              </a:rPr>
              <a:t> HELFT VAN HET ALFABET</a:t>
            </a:r>
            <a:endParaRPr lang="nl-NL" b="1" dirty="0">
              <a:solidFill>
                <a:schemeClr val="tx1"/>
              </a:solidFill>
              <a:latin typeface="Press Start 2P" panose="02000503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414603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4" descr="Matrix digital rain | Matrix, Code wallpaper, Live wallpape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572" y="1009902"/>
            <a:ext cx="3339864" cy="5202863"/>
          </a:xfrm>
          <a:prstGeom prst="rect">
            <a:avLst/>
          </a:prstGeom>
          <a:noFill/>
          <a:ln w="9525">
            <a:solidFill>
              <a:srgbClr val="0CF33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Matrix digital rain | Matrix, Code wallpaper, Live wallpape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32" y="1009903"/>
            <a:ext cx="4078068" cy="5202863"/>
          </a:xfrm>
          <a:prstGeom prst="rect">
            <a:avLst/>
          </a:prstGeom>
          <a:noFill/>
          <a:ln w="9525">
            <a:solidFill>
              <a:srgbClr val="0CF33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Matrix digital rain | Matrix, Code wallpaper, Live wallpape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423" y="1075217"/>
            <a:ext cx="3536071" cy="5137548"/>
          </a:xfrm>
          <a:prstGeom prst="rect">
            <a:avLst/>
          </a:prstGeom>
          <a:noFill/>
          <a:ln w="9525">
            <a:solidFill>
              <a:srgbClr val="0CF33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Afbeeldingsresultaat voor arpad el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7" t="1" r="4955" b="16662"/>
          <a:stretch/>
        </p:blipFill>
        <p:spPr bwMode="auto">
          <a:xfrm>
            <a:off x="457200" y="1113005"/>
            <a:ext cx="3582015" cy="4996658"/>
          </a:xfrm>
          <a:prstGeom prst="rect">
            <a:avLst/>
          </a:prstGeom>
          <a:noFill/>
          <a:ln w="25400">
            <a:solidFill>
              <a:srgbClr val="0CF33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Tinder GIFs - Get the best GIF on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421" y="1157004"/>
            <a:ext cx="3259558" cy="4908748"/>
          </a:xfrm>
          <a:prstGeom prst="rect">
            <a:avLst/>
          </a:prstGeom>
          <a:noFill/>
          <a:ln>
            <a:solidFill>
              <a:srgbClr val="0CF33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We Found Tinder Jesus And He's Not The Player He's Made Out To Be |  HuffPost Lif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808" y="1113005"/>
            <a:ext cx="2785192" cy="4952747"/>
          </a:xfrm>
          <a:prstGeom prst="rect">
            <a:avLst/>
          </a:prstGeom>
          <a:noFill/>
          <a:ln>
            <a:solidFill>
              <a:srgbClr val="0CF33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hthoek 17"/>
          <p:cNvSpPr/>
          <p:nvPr/>
        </p:nvSpPr>
        <p:spPr>
          <a:xfrm>
            <a:off x="4420237" y="1009902"/>
            <a:ext cx="3339864" cy="818388"/>
          </a:xfrm>
          <a:prstGeom prst="rect">
            <a:avLst/>
          </a:prstGeom>
          <a:solidFill>
            <a:srgbClr val="0CF33C"/>
          </a:solidFill>
          <a:ln>
            <a:solidFill>
              <a:srgbClr val="0CF3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>
                <a:solidFill>
                  <a:schemeClr val="tx1"/>
                </a:solidFill>
                <a:latin typeface="Press Start 2P" panose="02000503000000000000" pitchFamily="1" charset="0"/>
              </a:rPr>
              <a:t>WOULD DIE FOR YOU….</a:t>
            </a:r>
            <a:endParaRPr lang="nl-NL" dirty="0">
              <a:solidFill>
                <a:schemeClr val="tx1"/>
              </a:solidFill>
              <a:latin typeface="Press Start 2P" panose="02000503000000000000" pitchFamily="1" charset="0"/>
            </a:endParaRPr>
          </a:p>
        </p:txBody>
      </p:sp>
      <p:sp>
        <p:nvSpPr>
          <p:cNvPr id="25" name="Afgeronde rechthoek 24"/>
          <p:cNvSpPr/>
          <p:nvPr/>
        </p:nvSpPr>
        <p:spPr>
          <a:xfrm>
            <a:off x="505132" y="4476751"/>
            <a:ext cx="3114368" cy="1123949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CF3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dirty="0" smtClean="0">
                <a:solidFill>
                  <a:srgbClr val="0CF33C"/>
                </a:solidFill>
                <a:latin typeface="Press Start 2P" panose="02000503000000000000" pitchFamily="1" charset="0"/>
              </a:rPr>
              <a:t>ELO</a:t>
            </a:r>
            <a:br>
              <a:rPr lang="nl-NL" sz="3200" dirty="0" smtClean="0">
                <a:solidFill>
                  <a:srgbClr val="0CF33C"/>
                </a:solidFill>
                <a:latin typeface="Press Start 2P" panose="02000503000000000000" pitchFamily="1" charset="0"/>
              </a:rPr>
            </a:br>
            <a:r>
              <a:rPr lang="nl-NL" sz="3200" dirty="0" smtClean="0">
                <a:solidFill>
                  <a:srgbClr val="0CF33C"/>
                </a:solidFill>
                <a:latin typeface="Press Start 2P" panose="02000503000000000000" pitchFamily="1" charset="0"/>
              </a:rPr>
              <a:t>SCORE</a:t>
            </a:r>
            <a:endParaRPr lang="nl-NL" sz="3200" dirty="0">
              <a:solidFill>
                <a:srgbClr val="0CF33C"/>
              </a:solidFill>
              <a:latin typeface="Press Start 2P" panose="02000503000000000000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13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/>
          <p:cNvSpPr/>
          <p:nvPr/>
        </p:nvSpPr>
        <p:spPr>
          <a:xfrm>
            <a:off x="1018901" y="1907177"/>
            <a:ext cx="10006149" cy="3540034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0CF3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7200" dirty="0" smtClean="0">
                <a:solidFill>
                  <a:srgbClr val="0CF33C"/>
                </a:solidFill>
                <a:latin typeface="Press Start 2P" panose="02000503000000000000" pitchFamily="1" charset="0"/>
              </a:rPr>
              <a:t>PLEASE NEVER USE THE WORD DATADRIVEN AGAIN…</a:t>
            </a:r>
            <a:endParaRPr lang="nl-NL" sz="7200" dirty="0">
              <a:solidFill>
                <a:srgbClr val="0CF33C"/>
              </a:solidFill>
              <a:latin typeface="Press Start 2P" panose="02000503000000000000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37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Latest Maze Game GIFs | Gfycat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922" y="1900240"/>
            <a:ext cx="5571582" cy="347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Matrix digital rain | Matrix, Code wallpaper, Live wallpape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712" y="746124"/>
            <a:ext cx="7856288" cy="570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/>
          <p:cNvSpPr/>
          <p:nvPr/>
        </p:nvSpPr>
        <p:spPr>
          <a:xfrm>
            <a:off x="942975" y="2028815"/>
            <a:ext cx="2643188" cy="2871788"/>
          </a:xfrm>
          <a:prstGeom prst="rect">
            <a:avLst/>
          </a:prstGeom>
          <a:noFill/>
          <a:ln>
            <a:solidFill>
              <a:srgbClr val="0CF3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9" name="Groep 8"/>
          <p:cNvGrpSpPr/>
          <p:nvPr/>
        </p:nvGrpSpPr>
        <p:grpSpPr>
          <a:xfrm>
            <a:off x="4655129" y="1791855"/>
            <a:ext cx="7416798" cy="3145694"/>
            <a:chOff x="4572002" y="1754909"/>
            <a:chExt cx="7416798" cy="3145694"/>
          </a:xfrm>
        </p:grpSpPr>
        <p:pic>
          <p:nvPicPr>
            <p:cNvPr id="5" name="Picture 14" descr="Matrix digital rain | Matrix, Code wallpaper, Live wallpapers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2" y="1754909"/>
              <a:ext cx="7416798" cy="3145694"/>
            </a:xfrm>
            <a:prstGeom prst="rect">
              <a:avLst/>
            </a:prstGeom>
            <a:noFill/>
            <a:ln w="9525">
              <a:solidFill>
                <a:srgbClr val="0CF33C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ep 5"/>
            <p:cNvGrpSpPr/>
            <p:nvPr/>
          </p:nvGrpSpPr>
          <p:grpSpPr>
            <a:xfrm>
              <a:off x="4904510" y="1900240"/>
              <a:ext cx="6881091" cy="2854038"/>
              <a:chOff x="4904510" y="1900240"/>
              <a:chExt cx="6881091" cy="2854038"/>
            </a:xfrm>
          </p:grpSpPr>
          <p:pic>
            <p:nvPicPr>
              <p:cNvPr id="2" name="Afbeelding 1"/>
              <p:cNvPicPr>
                <a:picLocks noChangeAspect="1"/>
              </p:cNvPicPr>
              <p:nvPr/>
            </p:nvPicPr>
            <p:blipFill rotWithShape="1">
              <a:blip r:embed="rId4"/>
              <a:srcRect l="398" t="20212" r="600" b="6789"/>
              <a:stretch/>
            </p:blipFill>
            <p:spPr>
              <a:xfrm>
                <a:off x="4904510" y="1900240"/>
                <a:ext cx="6881091" cy="2854038"/>
              </a:xfrm>
              <a:prstGeom prst="rect">
                <a:avLst/>
              </a:prstGeom>
              <a:ln>
                <a:solidFill>
                  <a:srgbClr val="0CF33C"/>
                </a:solidFill>
              </a:ln>
            </p:spPr>
          </p:pic>
          <p:sp>
            <p:nvSpPr>
              <p:cNvPr id="4" name="Tekstvak 3"/>
              <p:cNvSpPr txBox="1"/>
              <p:nvPr/>
            </p:nvSpPr>
            <p:spPr>
              <a:xfrm>
                <a:off x="5072060" y="3934691"/>
                <a:ext cx="1162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3600" dirty="0" smtClean="0">
                    <a:solidFill>
                      <a:srgbClr val="34CC6F"/>
                    </a:solidFill>
                    <a:latin typeface="Press Start 2P" panose="02000503000000000000"/>
                  </a:rPr>
                  <a:t>TICT.IO</a:t>
                </a:r>
                <a:endParaRPr lang="nl-NL" sz="3600" dirty="0">
                  <a:solidFill>
                    <a:srgbClr val="34CC6F"/>
                  </a:solidFill>
                  <a:latin typeface="Press Start 2P" panose="02000503000000000000"/>
                </a:endParaRPr>
              </a:p>
            </p:txBody>
          </p:sp>
        </p:grpSp>
      </p:grpSp>
      <p:sp>
        <p:nvSpPr>
          <p:cNvPr id="8" name="Ovaal 7"/>
          <p:cNvSpPr/>
          <p:nvPr/>
        </p:nvSpPr>
        <p:spPr>
          <a:xfrm>
            <a:off x="9961418" y="1660523"/>
            <a:ext cx="2170546" cy="1341295"/>
          </a:xfrm>
          <a:prstGeom prst="ellipse">
            <a:avLst/>
          </a:prstGeom>
          <a:noFill/>
          <a:ln w="57150">
            <a:solidFill>
              <a:srgbClr val="34CC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059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Matrix digital rain | Matrix, Code wallpaper, Live wallpape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9" y="908386"/>
            <a:ext cx="4078068" cy="5363105"/>
          </a:xfrm>
          <a:prstGeom prst="rect">
            <a:avLst/>
          </a:prstGeom>
          <a:noFill/>
          <a:ln w="9525">
            <a:solidFill>
              <a:srgbClr val="0CF33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3"/>
          <a:srcRect l="15247" t="14908" r="11349" b="9544"/>
          <a:stretch/>
        </p:blipFill>
        <p:spPr>
          <a:xfrm rot="10800000">
            <a:off x="265038" y="969817"/>
            <a:ext cx="3733312" cy="2401456"/>
          </a:xfrm>
          <a:prstGeom prst="rect">
            <a:avLst/>
          </a:prstGeom>
          <a:ln>
            <a:solidFill>
              <a:srgbClr val="07E233"/>
            </a:solidFill>
          </a:ln>
        </p:spPr>
      </p:pic>
      <p:pic>
        <p:nvPicPr>
          <p:cNvPr id="6" name="Picture 3"/>
          <p:cNvPicPr>
            <a:picLocks noChangeAspect="1"/>
          </p:cNvPicPr>
          <p:nvPr/>
        </p:nvPicPr>
        <p:blipFill rotWithShape="1">
          <a:blip r:embed="rId4"/>
          <a:srcRect l="13320" t="11770" r="12471" b="6027"/>
          <a:stretch/>
        </p:blipFill>
        <p:spPr>
          <a:xfrm>
            <a:off x="265037" y="3509818"/>
            <a:ext cx="3733313" cy="2609528"/>
          </a:xfrm>
          <a:prstGeom prst="rect">
            <a:avLst/>
          </a:prstGeom>
          <a:ln>
            <a:solidFill>
              <a:srgbClr val="07E233"/>
            </a:solidFill>
          </a:ln>
        </p:spPr>
      </p:pic>
      <p:pic>
        <p:nvPicPr>
          <p:cNvPr id="8" name="Picture 14" descr="Matrix digital rain | Matrix, Code wallpaper, Live wallpape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877" y="908385"/>
            <a:ext cx="4078068" cy="5363105"/>
          </a:xfrm>
          <a:prstGeom prst="rect">
            <a:avLst/>
          </a:prstGeom>
          <a:noFill/>
          <a:ln w="9525">
            <a:solidFill>
              <a:srgbClr val="0CF33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/>
          </p:cNvPicPr>
          <p:nvPr/>
        </p:nvPicPr>
        <p:blipFill rotWithShape="1">
          <a:blip r:embed="rId5"/>
          <a:srcRect l="33613" t="11683" r="30223" b="5419"/>
          <a:stretch/>
        </p:blipFill>
        <p:spPr>
          <a:xfrm rot="5400000">
            <a:off x="8506804" y="2878862"/>
            <a:ext cx="2702214" cy="3871440"/>
          </a:xfrm>
          <a:prstGeom prst="rect">
            <a:avLst/>
          </a:prstGeom>
          <a:ln>
            <a:solidFill>
              <a:srgbClr val="07E233"/>
            </a:solidFill>
          </a:ln>
        </p:spPr>
      </p:pic>
      <p:pic>
        <p:nvPicPr>
          <p:cNvPr id="10" name="Picture 4"/>
          <p:cNvPicPr>
            <a:picLocks noChangeAspect="1"/>
          </p:cNvPicPr>
          <p:nvPr/>
        </p:nvPicPr>
        <p:blipFill rotWithShape="1">
          <a:blip r:embed="rId6"/>
          <a:srcRect l="14820" t="15164" r="11081" b="11584"/>
          <a:stretch/>
        </p:blipFill>
        <p:spPr>
          <a:xfrm rot="10800000">
            <a:off x="7922191" y="1034825"/>
            <a:ext cx="3798754" cy="2347088"/>
          </a:xfrm>
          <a:prstGeom prst="rect">
            <a:avLst/>
          </a:prstGeom>
          <a:ln>
            <a:solidFill>
              <a:srgbClr val="07E233"/>
            </a:solidFill>
          </a:ln>
        </p:spPr>
      </p:pic>
    </p:spTree>
    <p:extLst>
      <p:ext uri="{BB962C8B-B14F-4D97-AF65-F5344CB8AC3E}">
        <p14:creationId xmlns:p14="http://schemas.microsoft.com/office/powerpoint/2010/main" val="73866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Matrix digital rain | Matrix, Code wallpaper, Live wallpape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698" y="2215284"/>
            <a:ext cx="6701266" cy="4176281"/>
          </a:xfrm>
          <a:prstGeom prst="rect">
            <a:avLst/>
          </a:prstGeom>
          <a:noFill/>
          <a:ln w="9525">
            <a:solidFill>
              <a:srgbClr val="0CF33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Matrix digital rain | Matrix, Code wallpaper, Live wallpape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35" y="885296"/>
            <a:ext cx="4078068" cy="3150996"/>
          </a:xfrm>
          <a:prstGeom prst="rect">
            <a:avLst/>
          </a:prstGeom>
          <a:noFill/>
          <a:ln w="9525">
            <a:solidFill>
              <a:srgbClr val="0CF33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87" y="1025236"/>
            <a:ext cx="3945564" cy="2830199"/>
          </a:xfrm>
          <a:prstGeom prst="rect">
            <a:avLst/>
          </a:prstGeom>
          <a:ln>
            <a:solidFill>
              <a:srgbClr val="07E233"/>
            </a:solidFill>
          </a:ln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407" y="2440335"/>
            <a:ext cx="6189667" cy="3799200"/>
          </a:xfrm>
          <a:prstGeom prst="rect">
            <a:avLst/>
          </a:prstGeom>
          <a:ln>
            <a:solidFill>
              <a:srgbClr val="07E233"/>
            </a:solidFill>
          </a:ln>
        </p:spPr>
      </p:pic>
    </p:spTree>
    <p:extLst>
      <p:ext uri="{BB962C8B-B14F-4D97-AF65-F5344CB8AC3E}">
        <p14:creationId xmlns:p14="http://schemas.microsoft.com/office/powerpoint/2010/main" val="91657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Matrix digital rain | Matrix, Code wallpaper, Live wallpape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313" y="2372351"/>
            <a:ext cx="4493977" cy="3465031"/>
          </a:xfrm>
          <a:prstGeom prst="rect">
            <a:avLst/>
          </a:prstGeom>
          <a:noFill/>
          <a:ln w="9525">
            <a:solidFill>
              <a:srgbClr val="0CF33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Matrix digital rain | Matrix, Code wallpaper, Live wallpape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81" y="908387"/>
            <a:ext cx="6844145" cy="4023832"/>
          </a:xfrm>
          <a:prstGeom prst="rect">
            <a:avLst/>
          </a:prstGeom>
          <a:noFill/>
          <a:ln w="9525">
            <a:solidFill>
              <a:srgbClr val="0CF33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The most insightful George Orwell quotes from 1984, Animal Farm and more -  Pan Macmill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68" y="1078095"/>
            <a:ext cx="6482579" cy="3646451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Quantified Us - Masha Safina Design Portfoli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478" y="2509537"/>
            <a:ext cx="4133645" cy="3190658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fgeronde rechthoek 4"/>
          <p:cNvSpPr/>
          <p:nvPr/>
        </p:nvSpPr>
        <p:spPr>
          <a:xfrm>
            <a:off x="2812429" y="1151987"/>
            <a:ext cx="1001028" cy="866273"/>
          </a:xfrm>
          <a:prstGeom prst="roundRect">
            <a:avLst/>
          </a:prstGeom>
          <a:solidFill>
            <a:srgbClr val="FCF4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800" b="1" dirty="0" smtClean="0">
                <a:solidFill>
                  <a:srgbClr val="AB1D27"/>
                </a:solidFill>
              </a:rPr>
              <a:t>M</a:t>
            </a:r>
            <a:endParaRPr lang="nl-NL" sz="4800" b="1" dirty="0">
              <a:solidFill>
                <a:srgbClr val="AB1D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0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quantifiedstudent.n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912" y="1505528"/>
            <a:ext cx="7422909" cy="3897744"/>
          </a:xfrm>
          <a:prstGeom prst="rect">
            <a:avLst/>
          </a:prstGeom>
          <a:noFill/>
          <a:ln>
            <a:solidFill>
              <a:srgbClr val="07E2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79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480290" y="976430"/>
            <a:ext cx="8331127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 smtClean="0">
                <a:solidFill>
                  <a:srgbClr val="34CC6F"/>
                </a:solidFill>
                <a:latin typeface="Press Start 2P" panose="02000503000000000000"/>
                <a:hlinkClick r:id="rId2"/>
              </a:rPr>
              <a:t>WWW.TICT.IO</a:t>
            </a:r>
            <a:endParaRPr lang="nl-NL" sz="2400" dirty="0" smtClean="0">
              <a:solidFill>
                <a:srgbClr val="34CC6F"/>
              </a:solidFill>
              <a:latin typeface="Press Start 2P" panose="02000503000000000000"/>
            </a:endParaRPr>
          </a:p>
          <a:p>
            <a:endParaRPr lang="nl-NL" sz="2400" dirty="0">
              <a:solidFill>
                <a:srgbClr val="34CC6F"/>
              </a:solidFill>
              <a:latin typeface="Press Start 2P" panose="02000503000000000000"/>
            </a:endParaRPr>
          </a:p>
          <a:p>
            <a:r>
              <a:rPr lang="nl-NL" sz="2400" dirty="0" smtClean="0">
                <a:solidFill>
                  <a:srgbClr val="34CC6F"/>
                </a:solidFill>
                <a:latin typeface="Press Start 2P" panose="02000503000000000000"/>
              </a:rPr>
              <a:t>OFFERS YOU:</a:t>
            </a:r>
          </a:p>
          <a:p>
            <a:endParaRPr lang="nl-NL" sz="2400" dirty="0">
              <a:solidFill>
                <a:srgbClr val="34CC6F"/>
              </a:solidFill>
              <a:latin typeface="Press Start 2P" panose="0200050300000000000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rgbClr val="34CC6F"/>
                </a:solidFill>
                <a:latin typeface="Press Start 2P" panose="02000503000000000000"/>
              </a:rPr>
              <a:t>A TOOL TO IMPROVE YOUR TECHNOLOGY;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rgbClr val="34CC6F"/>
                </a:solidFill>
                <a:latin typeface="Press Start 2P" panose="02000503000000000000"/>
              </a:rPr>
              <a:t>A TOOL TO CRITICALLY ANALYSE A TECHNOLOGY;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rgbClr val="34CC6F"/>
                </a:solidFill>
                <a:latin typeface="Press Start 2P" panose="02000503000000000000"/>
              </a:rPr>
              <a:t>A METHOD (TECHNOLOGY IMPACT CYCLE) AND BEST PRACTICES;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rgbClr val="34CC6F"/>
                </a:solidFill>
                <a:latin typeface="Press Start 2P" panose="02000503000000000000"/>
              </a:rPr>
              <a:t>A REPOSITORY FOR ALL KINDS OF FRAMEWORKS, OTHER TOOLS AND INSTRUMENTS;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rgbClr val="34CC6F"/>
                </a:solidFill>
                <a:latin typeface="Press Start 2P" panose="02000503000000000000"/>
              </a:rPr>
              <a:t>TEN INSPIRESTING COURSES;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rgbClr val="34CC6F"/>
                </a:solidFill>
                <a:latin typeface="Press Start 2P" panose="02000503000000000000"/>
              </a:rPr>
              <a:t>ADDITIONAL MATERIALS FOR THE OBSESSED;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rgbClr val="34CC6F"/>
                </a:solidFill>
                <a:latin typeface="Press Start 2P" panose="02000503000000000000"/>
              </a:rPr>
              <a:t>A COMMUNITY;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rgbClr val="34CC6F"/>
                </a:solidFill>
                <a:latin typeface="Press Start 2P" panose="02000503000000000000"/>
              </a:rPr>
              <a:t>EXAMPLES OF ANALYSED TECHNOLOGIES;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rgbClr val="34CC6F"/>
                </a:solidFill>
                <a:latin typeface="Press Start 2P" panose="02000503000000000000"/>
              </a:rPr>
              <a:t>AND SOON BOARD GAMES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1" dirty="0" smtClean="0">
                <a:solidFill>
                  <a:srgbClr val="34CC6F"/>
                </a:solidFill>
                <a:latin typeface="Press Start 2P" panose="02000503000000000000"/>
              </a:rPr>
              <a:t>FOR FREE!</a:t>
            </a:r>
          </a:p>
          <a:p>
            <a:endParaRPr lang="nl-NL" sz="2400" dirty="0">
              <a:solidFill>
                <a:srgbClr val="34CC6F"/>
              </a:solidFill>
              <a:latin typeface="Press Start 2P" panose="02000503000000000000"/>
            </a:endParaRPr>
          </a:p>
          <a:p>
            <a:endParaRPr lang="nl-NL" sz="2400" dirty="0">
              <a:solidFill>
                <a:srgbClr val="34CC6F"/>
              </a:solidFill>
              <a:latin typeface="Press Start 2P" panose="02000503000000000000"/>
            </a:endParaRPr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" r="59057"/>
          <a:stretch/>
        </p:blipFill>
        <p:spPr>
          <a:xfrm>
            <a:off x="8283505" y="509912"/>
            <a:ext cx="2920204" cy="346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9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fbeeldingsresultaat voor data startrek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896" y="1246909"/>
            <a:ext cx="7349963" cy="4337683"/>
          </a:xfrm>
          <a:prstGeom prst="rect">
            <a:avLst/>
          </a:prstGeom>
          <a:noFill/>
          <a:ln>
            <a:solidFill>
              <a:srgbClr val="07E2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49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 descr="Matrix digital rain | Matrix, Code wallpaper, Live wallpape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1" y="1076918"/>
            <a:ext cx="3787140" cy="2599732"/>
          </a:xfrm>
          <a:prstGeom prst="rect">
            <a:avLst/>
          </a:prstGeom>
          <a:noFill/>
          <a:ln w="9525">
            <a:solidFill>
              <a:srgbClr val="0CF33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Matrix digital rain | Matrix, Code wallpaper, Live wallpape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060" y="1076918"/>
            <a:ext cx="5558790" cy="3590332"/>
          </a:xfrm>
          <a:prstGeom prst="rect">
            <a:avLst/>
          </a:prstGeom>
          <a:noFill/>
          <a:ln w="9525">
            <a:solidFill>
              <a:srgbClr val="0CF33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arco Borsato Armin Van Buuren GIF - MarcoBorsato ArminVanBuuren ...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14" y="1218427"/>
            <a:ext cx="3364099" cy="2191523"/>
          </a:xfrm>
          <a:prstGeom prst="rect">
            <a:avLst/>
          </a:prstGeom>
          <a:noFill/>
          <a:ln w="25400">
            <a:solidFill>
              <a:srgbClr val="0CF33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eakyblinders GIFs - Get the best GIF on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254" y="1199377"/>
            <a:ext cx="5290602" cy="3277373"/>
          </a:xfrm>
          <a:prstGeom prst="rect">
            <a:avLst/>
          </a:prstGeom>
          <a:noFill/>
          <a:ln>
            <a:solidFill>
              <a:srgbClr val="0CF33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Matrix digital rain | Matrix, Code wallpaper, Live wallpape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1" y="3818159"/>
            <a:ext cx="3787140" cy="2461622"/>
          </a:xfrm>
          <a:prstGeom prst="rect">
            <a:avLst/>
          </a:prstGeom>
          <a:noFill/>
          <a:ln w="9525">
            <a:solidFill>
              <a:srgbClr val="0CF33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Goalkeeper GIFs - Get the best GIF on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81" y="3990014"/>
            <a:ext cx="3364099" cy="2117911"/>
          </a:xfrm>
          <a:prstGeom prst="rect">
            <a:avLst/>
          </a:prstGeom>
          <a:noFill/>
          <a:ln>
            <a:solidFill>
              <a:srgbClr val="0CF33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Matrix digital rain | Matrix, Code wallpaper, Live wallpape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060" y="4789709"/>
            <a:ext cx="5558790" cy="1466850"/>
          </a:xfrm>
          <a:prstGeom prst="rect">
            <a:avLst/>
          </a:prstGeom>
          <a:noFill/>
          <a:ln w="9525">
            <a:solidFill>
              <a:srgbClr val="0CF33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/>
          <p:cNvSpPr/>
          <p:nvPr/>
        </p:nvSpPr>
        <p:spPr>
          <a:xfrm>
            <a:off x="6348204" y="4857750"/>
            <a:ext cx="5290602" cy="1269225"/>
          </a:xfrm>
          <a:prstGeom prst="rect">
            <a:avLst/>
          </a:prstGeom>
          <a:solidFill>
            <a:schemeClr val="bg1"/>
          </a:solidFill>
          <a:ln>
            <a:solidFill>
              <a:srgbClr val="0CF3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 smtClean="0">
                <a:solidFill>
                  <a:srgbClr val="0CF33C"/>
                </a:solidFill>
                <a:latin typeface="SH Pinscher" panose="00000506000000000000" pitchFamily="50" charset="0"/>
                <a:ea typeface="SH Pinscher" panose="00000506000000000000" pitchFamily="50" charset="0"/>
              </a:rPr>
              <a:t>RESULTS FROM THE PAST ARE TRULY A GAURANTEE FOR THE FUTURE</a:t>
            </a:r>
            <a:endParaRPr lang="nl-NL" sz="2800" dirty="0">
              <a:solidFill>
                <a:srgbClr val="0CF33C"/>
              </a:solidFill>
              <a:latin typeface="SH Pinscher" panose="00000506000000000000" pitchFamily="50" charset="0"/>
              <a:ea typeface="SH Pinscher" panose="00000506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62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/>
          <a:srcRect l="5458" t="21518" r="37316" b="12589"/>
          <a:stretch/>
        </p:blipFill>
        <p:spPr>
          <a:xfrm>
            <a:off x="651630" y="1106188"/>
            <a:ext cx="10986247" cy="4960887"/>
          </a:xfrm>
          <a:prstGeom prst="rect">
            <a:avLst/>
          </a:prstGeom>
          <a:ln>
            <a:solidFill>
              <a:srgbClr val="07E233"/>
            </a:solidFill>
          </a:ln>
        </p:spPr>
      </p:pic>
    </p:spTree>
    <p:extLst>
      <p:ext uri="{BB962C8B-B14F-4D97-AF65-F5344CB8AC3E}">
        <p14:creationId xmlns:p14="http://schemas.microsoft.com/office/powerpoint/2010/main" val="155035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fbeeldingsresultaat voor minority report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1310641"/>
            <a:ext cx="10134400" cy="4600245"/>
          </a:xfrm>
          <a:prstGeom prst="rect">
            <a:avLst/>
          </a:prstGeom>
          <a:noFill/>
          <a:ln w="19050">
            <a:solidFill>
              <a:srgbClr val="07E2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99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Matrix digital rain | Matrix, Code wallpaper, Live wallpape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68" y="1068593"/>
            <a:ext cx="3749040" cy="2406127"/>
          </a:xfrm>
          <a:prstGeom prst="rect">
            <a:avLst/>
          </a:prstGeom>
          <a:noFill/>
          <a:ln w="9525">
            <a:solidFill>
              <a:srgbClr val="0CF33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Matrix digital rain | Matrix, Code wallpaper, Live wallpape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184" y="1076918"/>
            <a:ext cx="3749040" cy="4938632"/>
          </a:xfrm>
          <a:prstGeom prst="rect">
            <a:avLst/>
          </a:prstGeom>
          <a:noFill/>
          <a:ln w="9525">
            <a:solidFill>
              <a:srgbClr val="0CF33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Matrix digital rain | Matrix, Code wallpaper, Live wallpape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076918"/>
            <a:ext cx="3749040" cy="4938632"/>
          </a:xfrm>
          <a:prstGeom prst="rect">
            <a:avLst/>
          </a:prstGeom>
          <a:noFill/>
          <a:ln w="9525">
            <a:solidFill>
              <a:srgbClr val="0CF33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Matrix digital rain | Matrix, Code wallpaper, Live wallpape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68" y="3609423"/>
            <a:ext cx="3749040" cy="2406127"/>
          </a:xfrm>
          <a:prstGeom prst="rect">
            <a:avLst/>
          </a:prstGeom>
          <a:noFill/>
          <a:ln w="9525">
            <a:solidFill>
              <a:srgbClr val="0CF33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Afbeeldingsresultaat voor rabbit in the cloud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5" t="8645" r="15938" b="16649"/>
          <a:stretch/>
        </p:blipFill>
        <p:spPr bwMode="auto">
          <a:xfrm>
            <a:off x="380639" y="1123457"/>
            <a:ext cx="3386689" cy="2286242"/>
          </a:xfrm>
          <a:prstGeom prst="rect">
            <a:avLst/>
          </a:prstGeom>
          <a:noFill/>
          <a:ln w="25400">
            <a:solidFill>
              <a:srgbClr val="0CF33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Afbeeldingsresultaat voor jesus on toa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258" y="1191026"/>
            <a:ext cx="3526891" cy="4710415"/>
          </a:xfrm>
          <a:prstGeom prst="rect">
            <a:avLst/>
          </a:prstGeom>
          <a:noFill/>
          <a:ln w="25400">
            <a:solidFill>
              <a:srgbClr val="0CF33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Afbeeldingsresultaat voor amazon picture toas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367" y="1156589"/>
            <a:ext cx="3298465" cy="4744852"/>
          </a:xfrm>
          <a:prstGeom prst="rect">
            <a:avLst/>
          </a:prstGeom>
          <a:noFill/>
          <a:ln>
            <a:solidFill>
              <a:srgbClr val="0CF33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Custom Selfie Toaste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8" b="12857"/>
          <a:stretch/>
        </p:blipFill>
        <p:spPr bwMode="auto">
          <a:xfrm>
            <a:off x="365661" y="3694176"/>
            <a:ext cx="3419955" cy="2231136"/>
          </a:xfrm>
          <a:prstGeom prst="rect">
            <a:avLst/>
          </a:prstGeom>
          <a:noFill/>
          <a:ln w="25400">
            <a:solidFill>
              <a:srgbClr val="0CF33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91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 descr="Matrix digital rain | Matrix, Code wallpaper, Live wallpape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" y="1076918"/>
            <a:ext cx="11460480" cy="4938632"/>
          </a:xfrm>
          <a:prstGeom prst="rect">
            <a:avLst/>
          </a:prstGeom>
          <a:noFill/>
          <a:ln w="9525">
            <a:solidFill>
              <a:srgbClr val="0CF33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/>
          </p:cNvPicPr>
          <p:nvPr/>
        </p:nvPicPr>
        <p:blipFill rotWithShape="1">
          <a:blip r:embed="rId3">
            <a:grayscl/>
          </a:blip>
          <a:srcRect l="18500" t="9401" r="19288" b="37400"/>
          <a:stretch/>
        </p:blipFill>
        <p:spPr>
          <a:xfrm>
            <a:off x="1362076" y="1182013"/>
            <a:ext cx="9830180" cy="4728441"/>
          </a:xfrm>
          <a:prstGeom prst="rect">
            <a:avLst/>
          </a:prstGeom>
          <a:ln w="38100">
            <a:solidFill>
              <a:srgbClr val="0CF33C"/>
            </a:solidFill>
          </a:ln>
        </p:spPr>
      </p:pic>
    </p:spTree>
    <p:extLst>
      <p:ext uri="{BB962C8B-B14F-4D97-AF65-F5344CB8AC3E}">
        <p14:creationId xmlns:p14="http://schemas.microsoft.com/office/powerpoint/2010/main" val="110481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cdn.dynamixse.com/blog/wp-content/uploads/sites/14/2015/05/Ambulance_Chas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724" y="1021542"/>
            <a:ext cx="8235331" cy="5190944"/>
          </a:xfrm>
          <a:prstGeom prst="rect">
            <a:avLst/>
          </a:prstGeom>
          <a:noFill/>
          <a:ln>
            <a:solidFill>
              <a:srgbClr val="07E2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66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48593095C1654DA4997CE0770D9E91" ma:contentTypeVersion="14" ma:contentTypeDescription="Een nieuw document maken." ma:contentTypeScope="" ma:versionID="37f2078aff283d84691985d4984c24b3">
  <xsd:schema xmlns:xsd="http://www.w3.org/2001/XMLSchema" xmlns:xs="http://www.w3.org/2001/XMLSchema" xmlns:p="http://schemas.microsoft.com/office/2006/metadata/properties" xmlns:ns3="852e8b83-8e9e-40fe-9fd9-36cf8f6e7948" xmlns:ns4="d93d85b9-a7bd-41d8-b658-d14db5592d57" targetNamespace="http://schemas.microsoft.com/office/2006/metadata/properties" ma:root="true" ma:fieldsID="d1e80652d5dd42f5843d64abd816e486" ns3:_="" ns4:_="">
    <xsd:import namespace="852e8b83-8e9e-40fe-9fd9-36cf8f6e7948"/>
    <xsd:import namespace="d93d85b9-a7bd-41d8-b658-d14db5592d5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2e8b83-8e9e-40fe-9fd9-36cf8f6e794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int-hash delen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d85b9-a7bd-41d8-b658-d14db5592d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D801208-5E8E-408E-963F-123FD2D90A0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5A74C26-9700-451D-BF32-8757A1536DCF}">
  <ds:schemaRefs>
    <ds:schemaRef ds:uri="http://schemas.microsoft.com/office/2006/metadata/properties"/>
    <ds:schemaRef ds:uri="852e8b83-8e9e-40fe-9fd9-36cf8f6e7948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d93d85b9-a7bd-41d8-b658-d14db5592d57"/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7C2806B-64A2-46A9-B1BE-9F8030DCB0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52e8b83-8e9e-40fe-9fd9-36cf8f6e7948"/>
    <ds:schemaRef ds:uri="d93d85b9-a7bd-41d8-b658-d14db5592d5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255</Words>
  <Application>Microsoft Office PowerPoint</Application>
  <PresentationFormat>Breedbeeld</PresentationFormat>
  <Paragraphs>43</Paragraphs>
  <Slides>24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Press Start 2P</vt:lpstr>
      <vt:lpstr>SH Pinscher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Fontys Hogescholen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Vorst,Rens M.C.M. van der</dc:creator>
  <cp:lastModifiedBy>Vorst,Rens M.C.M. van der</cp:lastModifiedBy>
  <cp:revision>150</cp:revision>
  <dcterms:created xsi:type="dcterms:W3CDTF">2021-01-26T12:28:00Z</dcterms:created>
  <dcterms:modified xsi:type="dcterms:W3CDTF">2022-03-10T08:40:52Z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0x0101005D48593095C1654DA4997CE0770D9E91</vt:lpwstr>
  </property>
</Properties>
</file>